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</p:sldMasterIdLst>
  <p:notesMasterIdLst>
    <p:notesMasterId r:id="rId58"/>
  </p:notesMasterIdLst>
  <p:sldIdLst>
    <p:sldId id="308" r:id="rId3"/>
    <p:sldId id="309" r:id="rId4"/>
    <p:sldId id="310" r:id="rId5"/>
    <p:sldId id="311" r:id="rId6"/>
    <p:sldId id="312" r:id="rId7"/>
    <p:sldId id="257" r:id="rId8"/>
    <p:sldId id="258" r:id="rId9"/>
    <p:sldId id="259" r:id="rId10"/>
    <p:sldId id="260" r:id="rId11"/>
    <p:sldId id="307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2" r:id="rId53"/>
    <p:sldId id="303" r:id="rId54"/>
    <p:sldId id="304" r:id="rId55"/>
    <p:sldId id="305" r:id="rId56"/>
    <p:sldId id="306" r:id="rId5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624"/>
  </p:normalViewPr>
  <p:slideViewPr>
    <p:cSldViewPr snapToGrid="0" snapToObjects="1">
      <p:cViewPr varScale="1">
        <p:scale>
          <a:sx n="120" d="100"/>
          <a:sy n="120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8" name="Shape 5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36673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84157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ti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tif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ti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ti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idx="1"/>
          </p:nvPr>
        </p:nvSpPr>
        <p:spPr>
          <a:xfrm>
            <a:off x="320275" y="941000"/>
            <a:ext cx="8362200" cy="3775501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6" name="Shape 59" descr="Shape 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hape 62"/>
          <p:cNvSpPr/>
          <p:nvPr/>
        </p:nvSpPr>
        <p:spPr>
          <a:xfrm>
            <a:off x="416100" y="349374"/>
            <a:ext cx="8272799" cy="13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" name="Shape 63"/>
          <p:cNvSpPr txBox="1"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WELCOME TO GA</a:t>
            </a:r>
          </a:p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GENERAL ASSEMBLY</a:t>
            </a:r>
          </a:p>
        </p:txBody>
      </p:sp>
      <p:sp>
        <p:nvSpPr>
          <p:cNvPr id="137" name="Shape 64"/>
          <p:cNvSpPr/>
          <p:nvPr/>
        </p:nvSpPr>
        <p:spPr>
          <a:xfrm>
            <a:off x="368200" y="4736805"/>
            <a:ext cx="83117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8" name="Shape 65" descr="Shape 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249" y="4793524"/>
            <a:ext cx="210751" cy="210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hape 84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97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100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2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idx="1"/>
          </p:nvPr>
        </p:nvSpPr>
        <p:spPr>
          <a:xfrm>
            <a:off x="320275" y="941000"/>
            <a:ext cx="8362200" cy="3775501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Shape 122"/>
          <p:cNvSpPr/>
          <p:nvPr/>
        </p:nvSpPr>
        <p:spPr>
          <a:xfrm>
            <a:off x="416100" y="349374"/>
            <a:ext cx="8272799" cy="13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0" name="Shape 123"/>
          <p:cNvSpPr txBox="1"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WELCOME TO GA</a:t>
            </a:r>
          </a:p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GENERAL ASSEMBLY</a:t>
            </a:r>
          </a:p>
        </p:txBody>
      </p:sp>
      <p:sp>
        <p:nvSpPr>
          <p:cNvPr id="271" name="Shape 124"/>
          <p:cNvSpPr/>
          <p:nvPr/>
        </p:nvSpPr>
        <p:spPr>
          <a:xfrm>
            <a:off x="368200" y="4736805"/>
            <a:ext cx="83117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2" name="Shape 125" descr="Shape 1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249" y="4793524"/>
            <a:ext cx="210751" cy="21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9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hape 144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2">
                  <a:lumOff val="21764"/>
                </a:schemeClr>
              </a:buClr>
              <a:buFontTx/>
              <a:defRPr sz="14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buFontTx/>
              <a:defRPr sz="12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Clr>
                <a:schemeClr val="accent2">
                  <a:lumOff val="21764"/>
                </a:schemeClr>
              </a:buClr>
              <a:buFontTx/>
              <a:defRPr sz="12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Clr>
                <a:schemeClr val="accent2">
                  <a:lumOff val="21764"/>
                </a:schemeClr>
              </a:buClr>
              <a:buFontTx/>
              <a:defRPr sz="12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Clr>
                <a:schemeClr val="accent2">
                  <a:lumOff val="21764"/>
                </a:schemeClr>
              </a:buClr>
              <a:buFontTx/>
              <a:defRPr sz="12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Clr>
                <a:schemeClr val="accent2">
                  <a:lumOff val="21764"/>
                </a:schemeClr>
              </a:buClr>
              <a:buFontTx/>
              <a:defRPr sz="12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157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hape 160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buClr>
                <a:schemeClr val="accent2">
                  <a:lumOff val="21764"/>
                </a:schemeClr>
              </a:buClr>
              <a:buFontTx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idx="1"/>
          </p:nvPr>
        </p:nvSpPr>
        <p:spPr>
          <a:xfrm>
            <a:off x="320275" y="941000"/>
            <a:ext cx="8362200" cy="3775501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56783" y="4762676"/>
            <a:ext cx="379193" cy="367950"/>
          </a:xfrm>
          <a:prstGeom prst="rect">
            <a:avLst/>
          </a:prstGeom>
        </p:spPr>
        <p:txBody>
          <a:bodyPr/>
          <a:lstStyle>
            <a:lvl1pPr algn="l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Text"/>
          <p:cNvSpPr txBox="1">
            <a:spLocks noGrp="1"/>
          </p:cNvSpPr>
          <p:nvPr>
            <p:ph type="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Title Text</a:t>
            </a:r>
          </a:p>
        </p:txBody>
      </p:sp>
      <p:sp>
        <p:nvSpPr>
          <p:cNvPr id="403" name="Shape 183"/>
          <p:cNvSpPr/>
          <p:nvPr/>
        </p:nvSpPr>
        <p:spPr>
          <a:xfrm>
            <a:off x="416100" y="349374"/>
            <a:ext cx="8272799" cy="13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4" name="Shape 184"/>
          <p:cNvSpPr txBox="1"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WELCOME TO GA</a:t>
            </a:r>
          </a:p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GENERAL ASSEMBLY</a:t>
            </a:r>
          </a:p>
        </p:txBody>
      </p:sp>
      <p:sp>
        <p:nvSpPr>
          <p:cNvPr id="405" name="Shape 185"/>
          <p:cNvSpPr/>
          <p:nvPr/>
        </p:nvSpPr>
        <p:spPr>
          <a:xfrm>
            <a:off x="368200" y="4736805"/>
            <a:ext cx="83117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6" name="Shape 186" descr="Shape 18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249" y="4793524"/>
            <a:ext cx="210751" cy="21075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2" name="Shape 205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2">
                  <a:lumOff val="21764"/>
                </a:schemeClr>
              </a:buClr>
              <a:defRPr sz="1400"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218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8" name="Shape 221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4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8" name="Body Level One…"/>
          <p:cNvSpPr txBox="1">
            <a:spLocks noGrp="1"/>
          </p:cNvSpPr>
          <p:nvPr>
            <p:ph type="body" idx="1"/>
          </p:nvPr>
        </p:nvSpPr>
        <p:spPr>
          <a:xfrm>
            <a:off x="320275" y="941000"/>
            <a:ext cx="8362200" cy="3775501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hape 243"/>
          <p:cNvSpPr/>
          <p:nvPr/>
        </p:nvSpPr>
        <p:spPr>
          <a:xfrm>
            <a:off x="416100" y="349374"/>
            <a:ext cx="8272799" cy="13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8" name="Shape 244"/>
          <p:cNvSpPr txBox="1"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WELCOME TO GA</a:t>
            </a:r>
          </a:p>
          <a:p>
            <a:pPr>
              <a:defRPr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GENERAL ASSEMBLY</a:t>
            </a:r>
          </a:p>
        </p:txBody>
      </p:sp>
      <p:sp>
        <p:nvSpPr>
          <p:cNvPr id="539" name="Shape 245"/>
          <p:cNvSpPr/>
          <p:nvPr/>
        </p:nvSpPr>
        <p:spPr>
          <a:xfrm>
            <a:off x="368200" y="4736805"/>
            <a:ext cx="83117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0" name="Shape 246" descr="Shape 2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249" y="4793524"/>
            <a:ext cx="210751" cy="21075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1pPr>
            <a:lvl2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2pPr>
            <a:lvl3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3pPr>
            <a:lvl4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4pPr>
            <a:lvl5pPr>
              <a:buClr>
                <a:schemeClr val="accent2">
                  <a:lumOff val="21764"/>
                </a:schemeClr>
              </a:buClr>
              <a:defRPr sz="12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374" y="4683815"/>
            <a:ext cx="320601" cy="31803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867122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08303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503" y="566841"/>
            <a:ext cx="1990657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374" y="4683815"/>
            <a:ext cx="320601" cy="31803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70100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923" y="448814"/>
            <a:ext cx="218008" cy="215444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82760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3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4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5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457200" y="494213"/>
            <a:ext cx="7689884" cy="994173"/>
          </a:xfrm>
          <a:prstGeom prst="rect">
            <a:avLst/>
          </a:prstGeom>
        </p:spPr>
        <p:txBody>
          <a:bodyPr/>
          <a:lstStyle>
            <a:lvl1pPr>
              <a:lnSpc>
                <a:spcPts val="2246"/>
              </a:lnSpc>
              <a:defRPr sz="224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961921"/>
            <a:ext cx="8229601" cy="3943350"/>
          </a:xfrm>
          <a:prstGeom prst="rect">
            <a:avLst/>
          </a:prstGeom>
        </p:spPr>
        <p:txBody>
          <a:bodyPr/>
          <a:lstStyle>
            <a:lvl1pPr marL="182320" indent="-142632">
              <a:lnSpc>
                <a:spcPts val="2344"/>
              </a:lnSpc>
              <a:buSzPct val="69000"/>
              <a:buFont typeface="Lucida Grande"/>
              <a:buChar char="‣"/>
              <a:defRPr sz="1953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344"/>
              </a:lnSpc>
              <a:defRPr sz="1953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344"/>
              </a:lnSpc>
              <a:defRPr sz="1953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344"/>
              </a:lnSpc>
              <a:defRPr sz="1953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344"/>
              </a:lnSpc>
              <a:defRPr sz="1953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8570" y="563169"/>
            <a:ext cx="226024" cy="215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01775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6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7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8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548" y="1080881"/>
            <a:ext cx="4416965" cy="358585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25283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502" y="1087092"/>
            <a:ext cx="5136330" cy="3602935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1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631736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0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171" y="1111941"/>
            <a:ext cx="4748741" cy="372562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3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234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2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02311" y="1026526"/>
            <a:ext cx="7409152" cy="3789294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5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14264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4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5" name="Line"/>
          <p:cNvSpPr/>
          <p:nvPr/>
        </p:nvSpPr>
        <p:spPr>
          <a:xfrm flipH="1">
            <a:off x="443402" y="2037522"/>
            <a:ext cx="2640257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6" name="Line"/>
          <p:cNvSpPr/>
          <p:nvPr/>
        </p:nvSpPr>
        <p:spPr>
          <a:xfrm>
            <a:off x="3306909" y="2040628"/>
            <a:ext cx="5148733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7" name="Line"/>
          <p:cNvSpPr/>
          <p:nvPr/>
        </p:nvSpPr>
        <p:spPr>
          <a:xfrm flipH="1">
            <a:off x="443402" y="3578087"/>
            <a:ext cx="2640257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8" name="Line"/>
          <p:cNvSpPr/>
          <p:nvPr/>
        </p:nvSpPr>
        <p:spPr>
          <a:xfrm flipH="1">
            <a:off x="3292956" y="3571875"/>
            <a:ext cx="5148733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212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8" name="Line"/>
          <p:cNvSpPr/>
          <p:nvPr/>
        </p:nvSpPr>
        <p:spPr>
          <a:xfrm flipH="1">
            <a:off x="6024684" y="2037522"/>
            <a:ext cx="2640257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9" name="Line"/>
          <p:cNvSpPr/>
          <p:nvPr/>
        </p:nvSpPr>
        <p:spPr>
          <a:xfrm>
            <a:off x="465107" y="2037522"/>
            <a:ext cx="5371984" cy="1553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7066" y="563170"/>
            <a:ext cx="218008" cy="215444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35052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17404" y="863948"/>
            <a:ext cx="5509192" cy="1741290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297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7404" y="2652118"/>
            <a:ext cx="5509192" cy="596057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758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758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758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758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758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3631" y="4882307"/>
            <a:ext cx="190054" cy="19024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879">
                <a:uFillTx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96117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48052" y="476768"/>
            <a:ext cx="825099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7" name="Line"/>
          <p:cNvSpPr/>
          <p:nvPr/>
        </p:nvSpPr>
        <p:spPr>
          <a:xfrm>
            <a:off x="448052" y="888310"/>
            <a:ext cx="825099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34167" y="1043596"/>
            <a:ext cx="4809137" cy="1102499"/>
          </a:xfrm>
          <a:prstGeom prst="rect">
            <a:avLst/>
          </a:prstGeom>
        </p:spPr>
        <p:txBody>
          <a:bodyPr lIns="0" tIns="0" rIns="0" bIns="0"/>
          <a:lstStyle>
            <a:lvl1pPr defTabSz="893003">
              <a:lnSpc>
                <a:spcPts val="3418"/>
              </a:lnSpc>
              <a:defRPr sz="3711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8035" y="2027147"/>
            <a:ext cx="5613858" cy="1313830"/>
          </a:xfrm>
          <a:prstGeom prst="rect">
            <a:avLst/>
          </a:prstGeom>
        </p:spPr>
        <p:txBody>
          <a:bodyPr lIns="0" tIns="0" rIns="0" bIns="0"/>
          <a:lstStyle>
            <a:lvl1pPr marL="170539" indent="-170539" defTabSz="893003">
              <a:lnSpc>
                <a:spcPts val="2344"/>
              </a:lnSpc>
              <a:buSzPct val="69000"/>
              <a:buFont typeface="Lucida Grande"/>
              <a:buChar char="‣"/>
              <a:defRPr sz="1953" b="0">
                <a:solidFill>
                  <a:srgbClr val="000000"/>
                </a:solidFill>
                <a:uFillTx/>
              </a:defRPr>
            </a:lvl1pPr>
            <a:lvl2pPr marL="0" indent="321436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</a:defRPr>
            </a:lvl2pPr>
            <a:lvl3pPr marL="0" indent="642873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</a:defRPr>
            </a:lvl3pPr>
            <a:lvl4pPr marL="0" indent="964309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</a:defRPr>
            </a:lvl4pPr>
            <a:lvl5pPr marL="0" indent="1285745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0868" y="529827"/>
            <a:ext cx="336631" cy="28212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893003">
              <a:lnSpc>
                <a:spcPts val="2246"/>
              </a:lnSpc>
              <a:defRPr sz="2149">
                <a:uFillTx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49587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448052" y="476768"/>
            <a:ext cx="825099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4649" rIns="44649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8" name="Line"/>
          <p:cNvSpPr/>
          <p:nvPr/>
        </p:nvSpPr>
        <p:spPr>
          <a:xfrm>
            <a:off x="448052" y="888310"/>
            <a:ext cx="825099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4649" rIns="44649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434167" y="1043596"/>
            <a:ext cx="4809137" cy="1102499"/>
          </a:xfrm>
          <a:prstGeom prst="rect">
            <a:avLst/>
          </a:prstGeom>
        </p:spPr>
        <p:txBody>
          <a:bodyPr lIns="0" tIns="0" rIns="0" bIns="0"/>
          <a:lstStyle>
            <a:lvl1pPr defTabSz="893003">
              <a:lnSpc>
                <a:spcPts val="3418"/>
              </a:lnSpc>
              <a:defRPr sz="3711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8035" y="2027147"/>
            <a:ext cx="5613858" cy="1313830"/>
          </a:xfrm>
          <a:prstGeom prst="rect">
            <a:avLst/>
          </a:prstGeom>
        </p:spPr>
        <p:txBody>
          <a:bodyPr lIns="0" tIns="0" rIns="0" bIns="0"/>
          <a:lstStyle>
            <a:lvl1pPr marL="170539" indent="-170539" defTabSz="893003">
              <a:lnSpc>
                <a:spcPts val="2344"/>
              </a:lnSpc>
              <a:buSzPct val="69000"/>
              <a:buFont typeface="Lucida Grande"/>
              <a:buChar char="‣"/>
              <a:defRPr sz="1953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1436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42873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64309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285745" defTabSz="893003">
              <a:lnSpc>
                <a:spcPts val="2344"/>
              </a:lnSpc>
              <a:buSzTx/>
              <a:buNone/>
              <a:defRPr sz="1953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0868" y="529827"/>
            <a:ext cx="336631" cy="28212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893003">
              <a:lnSpc>
                <a:spcPts val="2246"/>
              </a:lnSpc>
              <a:defRPr sz="2149">
                <a:uFillTx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56091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650257" y="133945"/>
            <a:ext cx="5843487" cy="1138536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102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>
            <a:off x="1650257" y="1366243"/>
            <a:ext cx="5843487" cy="331514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28473" indent="-228473">
              <a:lnSpc>
                <a:spcPct val="100000"/>
              </a:lnSpc>
              <a:spcBef>
                <a:spcPts val="4102"/>
              </a:spcBef>
              <a:buSzPct val="75000"/>
              <a:buChar char="•"/>
              <a:defRPr sz="1953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62571" indent="-228473">
              <a:lnSpc>
                <a:spcPct val="100000"/>
              </a:lnSpc>
              <a:spcBef>
                <a:spcPts val="4102"/>
              </a:spcBef>
              <a:buSzPct val="75000"/>
              <a:buFontTx/>
              <a:buChar char="•"/>
              <a:defRPr sz="1953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96670" indent="-228473">
              <a:lnSpc>
                <a:spcPct val="100000"/>
              </a:lnSpc>
              <a:spcBef>
                <a:spcPts val="4102"/>
              </a:spcBef>
              <a:buSzPct val="75000"/>
              <a:buFontTx/>
              <a:buChar char="•"/>
              <a:defRPr sz="1953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530769" indent="-228473">
              <a:lnSpc>
                <a:spcPct val="100000"/>
              </a:lnSpc>
              <a:spcBef>
                <a:spcPts val="4102"/>
              </a:spcBef>
              <a:buSzPct val="75000"/>
              <a:buFontTx/>
              <a:buChar char="•"/>
              <a:defRPr sz="1953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964867" indent="-228473">
              <a:lnSpc>
                <a:spcPct val="100000"/>
              </a:lnSpc>
              <a:spcBef>
                <a:spcPts val="4102"/>
              </a:spcBef>
              <a:buSzPct val="75000"/>
              <a:buFontTx/>
              <a:buChar char="•"/>
              <a:defRPr sz="1953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3649" y="4882307"/>
            <a:ext cx="204383" cy="190596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879" b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82112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chemeClr val="accent2">
                  <a:lumOff val="21764"/>
                </a:schemeClr>
              </a:buClr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>
                <a:solidFill>
                  <a:schemeClr val="accent2">
                    <a:lumOff val="21764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46503" y="476767"/>
            <a:ext cx="8250995" cy="155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Line"/>
          <p:cNvSpPr/>
          <p:nvPr/>
        </p:nvSpPr>
        <p:spPr>
          <a:xfrm>
            <a:off x="446503" y="888310"/>
            <a:ext cx="8250995" cy="155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1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1" cy="394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374" y="4683815"/>
            <a:ext cx="455253" cy="448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ctr" defTabSz="570530"/>
            <a:fld id="{86CB4B4D-7CA3-9044-876B-883B54F8677D}" type="slidenum">
              <a:rPr lang="uk-UA" sz="2246" b="1" smtClean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pPr algn="ctr" defTabSz="570530"/>
              <a:t>‹#›</a:t>
            </a:fld>
            <a:endParaRPr lang="uk-UA" sz="2246" b="1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63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ransition spd="med"/>
  <p:txStyles>
    <p:titleStyle>
      <a:lvl1pPr marL="0" marR="0" indent="0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3251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46502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69752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893003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16254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39505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562755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786006" algn="l" defTabSz="570530" latinLnBrk="0">
        <a:lnSpc>
          <a:spcPts val="976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31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74565" marR="0" indent="-374565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24954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67586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10219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52851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52851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52851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52851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52851" marR="0" indent="-142632" algn="l" defTabSz="570530" latinLnBrk="0">
        <a:lnSpc>
          <a:spcPts val="2442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149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3251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46502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69752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893003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16254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39505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562755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786006" algn="ctr" defTabSz="570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6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"/><Relationship Id="rId12" Type="http://schemas.openxmlformats.org/officeDocument/2006/relationships/image" Target="../media/image25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ommons.wikimedia.org/w/index.php?curid=2936464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en.wikipedia.org/wiki/Graph_theory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29.tiff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6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6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hyperlink" Target="https://github.com/ptwobrussell/Mining-the-Social-Web-2nd-Edition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jpe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" TargetMode="External"/><Relationship Id="rId4" Type="http://schemas.openxmlformats.org/officeDocument/2006/relationships/hyperlink" Target="http://www.graphviz.org/" TargetMode="External"/><Relationship Id="rId5" Type="http://schemas.openxmlformats.org/officeDocument/2006/relationships/hyperlink" Target="https://github.com/ptwobrussell/Mining-the-Social-Web-2nd-Edition" TargetMode="External"/><Relationship Id="rId6" Type="http://schemas.openxmlformats.org/officeDocument/2006/relationships/hyperlink" Target="https://sites/google.com/site/ucinetsoftware/datasets/covert-networks/drugnet" TargetMode="Externa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2" Type="http://schemas.openxmlformats.org/officeDocument/2006/relationships/hyperlink" Target="http://networkx.lanl.gov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3" y="4361"/>
            <a:ext cx="9128496" cy="513477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02949" y="605360"/>
            <a:ext cx="5646013" cy="597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084" y="4204676"/>
            <a:ext cx="5646013" cy="1131354"/>
          </a:xfrm>
          <a:prstGeom prst="rect">
            <a:avLst/>
          </a:prstGeom>
        </p:spPr>
        <p:txBody>
          <a:bodyPr/>
          <a:lstStyle/>
          <a:p>
            <a:pPr algn="l"/>
            <a:endParaRPr sz="1797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689760" y="4748415"/>
            <a:ext cx="226024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29" y="659992"/>
            <a:ext cx="488521" cy="4885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1651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285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Networks</a:t>
            </a:r>
          </a:p>
        </p:txBody>
      </p:sp>
      <p:sp>
        <p:nvSpPr>
          <p:cNvPr id="570" name="Shape 286"/>
          <p:cNvSpPr txBox="1">
            <a:spLocks noGrp="1"/>
          </p:cNvSpPr>
          <p:nvPr>
            <p:ph type="body" idx="4294967295"/>
          </p:nvPr>
        </p:nvSpPr>
        <p:spPr>
          <a:xfrm>
            <a:off x="320275" y="1249649"/>
            <a:ext cx="8362199" cy="29202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 i="1"/>
            </a:pPr>
            <a:r>
              <a:t>What are networks?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b="1" i="1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b="1" i="1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 i="1"/>
            </a:pPr>
            <a:r>
              <a:t>Examples?</a:t>
            </a:r>
          </a:p>
        </p:txBody>
      </p:sp>
      <p:pic>
        <p:nvPicPr>
          <p:cNvPr id="571" name="Shape 287" descr="Shape 2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chat-speech-bubbles.png" descr="chat-speech-bubb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135687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5420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292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Networks</a:t>
            </a:r>
          </a:p>
        </p:txBody>
      </p:sp>
      <p:sp>
        <p:nvSpPr>
          <p:cNvPr id="575" name="Shape 293"/>
          <p:cNvSpPr txBox="1">
            <a:spLocks noGrp="1"/>
          </p:cNvSpPr>
          <p:nvPr>
            <p:ph type="body" idx="4294967295"/>
          </p:nvPr>
        </p:nvSpPr>
        <p:spPr>
          <a:xfrm>
            <a:off x="320275" y="1249649"/>
            <a:ext cx="8362199" cy="2920202"/>
          </a:xfrm>
          <a:prstGeom prst="rect">
            <a:avLst/>
          </a:prstGeom>
        </p:spPr>
        <p:txBody>
          <a:bodyPr/>
          <a:lstStyle/>
          <a:p>
            <a:pPr defTabSz="850391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74" b="1" i="1"/>
            </a:pPr>
            <a:r>
              <a:t>Def: </a:t>
            </a:r>
            <a:r>
              <a:rPr i="0"/>
              <a:t>Network</a:t>
            </a:r>
          </a:p>
          <a:p>
            <a:pPr defTabSz="850391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674"/>
            </a:pPr>
            <a:r>
              <a:t>1.  an arrangement of intersecting horizontal and vertical lines.</a:t>
            </a:r>
          </a:p>
          <a:p>
            <a:pPr indent="425195" defTabSz="850391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74"/>
            </a:pPr>
            <a:r>
              <a:t>synonyms:  web, criss-cross, grid, lattice, net, matrix, mesh, webbing, tracery, trellis;</a:t>
            </a:r>
          </a:p>
          <a:p>
            <a:pPr defTabSz="850391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74"/>
            </a:pPr>
            <a:r>
              <a:t>2.  a group or system of interconnected people or things.</a:t>
            </a:r>
          </a:p>
          <a:p>
            <a:pPr defTabSz="850391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74">
                <a:solidFill>
                  <a:schemeClr val="accent2">
                    <a:lumOff val="21764"/>
                  </a:schemeClr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425195" indent="-307086" defTabSz="850391">
              <a:lnSpc>
                <a:spcPct val="100000"/>
              </a:lnSpc>
              <a:spcBef>
                <a:spcPts val="1400"/>
              </a:spcBef>
              <a:buChar char="➢"/>
              <a:defRPr sz="1488" i="1"/>
            </a:pPr>
            <a:r>
              <a:t>In data science, we tackle problems involving definition 2 </a:t>
            </a:r>
            <a:br/>
            <a:r>
              <a:t>using a conceptual model based on definition 1</a:t>
            </a:r>
          </a:p>
        </p:txBody>
      </p:sp>
      <p:pic>
        <p:nvPicPr>
          <p:cNvPr id="576" name="Shape 294" descr="Shape 2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chat-speech-bubbles.png" descr="chat-speech-bubb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135687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29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Networks</a:t>
            </a:r>
          </a:p>
        </p:txBody>
      </p:sp>
      <p:sp>
        <p:nvSpPr>
          <p:cNvPr id="580" name="Shape 300"/>
          <p:cNvSpPr txBox="1">
            <a:spLocks noGrp="1"/>
          </p:cNvSpPr>
          <p:nvPr>
            <p:ph type="body" sz="quarter" idx="4294967295"/>
          </p:nvPr>
        </p:nvSpPr>
        <p:spPr>
          <a:xfrm>
            <a:off x="320275" y="1249649"/>
            <a:ext cx="2830407" cy="3233102"/>
          </a:xfrm>
          <a:prstGeom prst="rect">
            <a:avLst/>
          </a:prstGeom>
        </p:spPr>
        <p:txBody>
          <a:bodyPr/>
          <a:lstStyle/>
          <a:p>
            <a:pPr defTabSz="557784">
              <a:lnSpc>
                <a:spcPct val="100000"/>
              </a:lnSpc>
              <a:spcBef>
                <a:spcPts val="900"/>
              </a:spcBef>
              <a:buClr>
                <a:schemeClr val="accent2">
                  <a:lumOff val="21764"/>
                </a:schemeClr>
              </a:buClr>
              <a:buSzTx/>
              <a:buNone/>
              <a:defRPr sz="1098" b="1" i="1"/>
            </a:pPr>
            <a:r>
              <a:t>Examples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social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biological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roads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power grids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infrastructure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web pages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mobile phone routing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buSzPct val="88888"/>
              <a:defRPr sz="1098"/>
            </a:pPr>
            <a:r>
              <a:t>Internet routing</a:t>
            </a:r>
          </a:p>
          <a:p>
            <a:pPr marL="278892" indent="-201422" defTabSz="557784">
              <a:lnSpc>
                <a:spcPct val="100000"/>
              </a:lnSpc>
              <a:spcBef>
                <a:spcPts val="900"/>
              </a:spcBef>
              <a:defRPr sz="1098"/>
            </a:pPr>
            <a:r>
              <a:t>vehicular flows</a:t>
            </a:r>
            <a:br/>
            <a:endParaRPr/>
          </a:p>
        </p:txBody>
      </p:sp>
      <p:pic>
        <p:nvPicPr>
          <p:cNvPr id="581" name="Shape 301" descr="Shape 3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chat-speech-bubbles.png" descr="chat-speech-bubb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135687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facebook.png" descr="face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2013" y="1439440"/>
            <a:ext cx="620863" cy="62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google-plus.png" descr="google-plu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4091" y="1439440"/>
            <a:ext cx="620862" cy="62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nstagram.png" descr="instagr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3052" y="1439440"/>
            <a:ext cx="620863" cy="62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linkedin.png" descr="linkedi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6169" y="1439440"/>
            <a:ext cx="620862" cy="62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twitter.png" descr="twitte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77750" y="1436216"/>
            <a:ext cx="627311" cy="62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whatsapp.png" descr="whatsap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65130" y="1439440"/>
            <a:ext cx="620862" cy="62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32600" y="2142036"/>
            <a:ext cx="1690544" cy="1055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832600" y="3278997"/>
            <a:ext cx="1690544" cy="1127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263876" y="2167436"/>
            <a:ext cx="2405206" cy="112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30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Social Networks</a:t>
            </a:r>
          </a:p>
        </p:txBody>
      </p:sp>
      <p:sp>
        <p:nvSpPr>
          <p:cNvPr id="594" name="Shape 307"/>
          <p:cNvSpPr txBox="1">
            <a:spLocks noGrp="1"/>
          </p:cNvSpPr>
          <p:nvPr>
            <p:ph type="body" sz="quarter" idx="4294967295"/>
          </p:nvPr>
        </p:nvSpPr>
        <p:spPr>
          <a:xfrm>
            <a:off x="320274" y="3889249"/>
            <a:ext cx="6991502" cy="661501"/>
          </a:xfrm>
          <a:prstGeom prst="rect">
            <a:avLst/>
          </a:prstGeom>
        </p:spPr>
        <p:txBody>
          <a:bodyPr/>
          <a:lstStyle/>
          <a:p>
            <a:pPr indent="411479" defTabSz="822959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079"/>
            </a:pPr>
            <a:r>
              <a:t>By Martin Grandjean - Grandjean, Martin (2014). "La connaissance est un réseau". Les Cahiers du Numérique 10 (3): 37-54. DOI:10.3166/LCN.10.3.37-54., CC BY-SA 3.0,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https://commons.wikimedia.org/w/index.php?curid=29364647</a:t>
            </a:r>
            <a:r>
              <a:t> </a:t>
            </a:r>
          </a:p>
        </p:txBody>
      </p:sp>
      <p:pic>
        <p:nvPicPr>
          <p:cNvPr id="595" name="Shape 308" descr="Shape 3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Shape 309" descr="Shape 3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0" y="945450"/>
            <a:ext cx="3848366" cy="286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chat-speech-bubbles.png" descr="chat-speech-bubbl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1200" y="135687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32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00" name="Shape 330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172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 i="1"/>
            </a:pPr>
            <a:r>
              <a:t>Def: </a:t>
            </a:r>
            <a:r>
              <a:rPr i="0"/>
              <a:t>Graph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</a:pPr>
            <a:r>
              <a:t>	a mathematical structure used to model pairwise relations between objects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</a:pPr>
            <a:r>
              <a:t>composed of</a:t>
            </a:r>
          </a:p>
          <a:p>
            <a:pPr marL="457200" indent="-228600">
              <a:lnSpc>
                <a:spcPct val="100000"/>
              </a:lnSpc>
              <a:defRPr b="1"/>
            </a:pPr>
            <a:r>
              <a:t>vertices </a:t>
            </a:r>
            <a:r>
              <a:rPr b="0" i="1"/>
              <a:t>or </a:t>
            </a:r>
            <a:r>
              <a:t>nodes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</a:pPr>
            <a:r>
              <a:t>connected by 1 or more</a:t>
            </a:r>
          </a:p>
          <a:p>
            <a:pPr marL="457200" indent="-228600">
              <a:lnSpc>
                <a:spcPct val="100000"/>
              </a:lnSpc>
              <a:defRPr b="1"/>
            </a:pPr>
            <a:r>
              <a:t>links </a:t>
            </a:r>
            <a:r>
              <a:rPr b="0" i="1"/>
              <a:t>or</a:t>
            </a:r>
            <a:r>
              <a:rPr b="0"/>
              <a:t> </a:t>
            </a:r>
            <a:r>
              <a:t>edges</a:t>
            </a:r>
          </a:p>
        </p:txBody>
      </p:sp>
      <p:pic>
        <p:nvPicPr>
          <p:cNvPr id="601" name="Shape 331" descr="Shape 3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Shape 332" descr="Shape 3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2569" y="2248294"/>
            <a:ext cx="2498476" cy="16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hape 333"/>
          <p:cNvSpPr txBox="1"/>
          <p:nvPr/>
        </p:nvSpPr>
        <p:spPr>
          <a:xfrm>
            <a:off x="5132149" y="4019424"/>
            <a:ext cx="3397501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r">
              <a:defRPr sz="12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https://en.wikipedia.org/wiki/Graph_theory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604" name="mass-energy-equivalency.png" descr="mass-energy-equivalenc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338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07" name="Shape 339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172201"/>
          </a:xfrm>
          <a:prstGeom prst="rect">
            <a:avLst/>
          </a:prstGeom>
        </p:spPr>
        <p:txBody>
          <a:bodyPr/>
          <a:lstStyle/>
          <a:p>
            <a:pPr defTabSz="822959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19" b="1" i="1"/>
            </a:pPr>
            <a:r>
              <a:rPr dirty="0"/>
              <a:t>Def: </a:t>
            </a:r>
            <a:r>
              <a:rPr i="0" dirty="0"/>
              <a:t>Directed Graph</a:t>
            </a:r>
            <a:br>
              <a:rPr i="0" dirty="0"/>
            </a:br>
            <a:r>
              <a:rPr b="0" i="0" dirty="0"/>
              <a:t>	a graph with defined transitions between nodes</a:t>
            </a:r>
          </a:p>
          <a:p>
            <a:pPr marL="411479" indent="-205739" defTabSz="822959">
              <a:lnSpc>
                <a:spcPct val="100000"/>
              </a:lnSpc>
              <a:spcBef>
                <a:spcPts val="1400"/>
              </a:spcBef>
              <a:defRPr sz="1619"/>
            </a:pPr>
            <a:r>
              <a:rPr dirty="0"/>
              <a:t>transitions can represent </a:t>
            </a:r>
          </a:p>
          <a:p>
            <a:pPr marL="822959" lvl="1" indent="-205739" defTabSz="822959">
              <a:lnSpc>
                <a:spcPct val="100000"/>
              </a:lnSpc>
              <a:spcBef>
                <a:spcPts val="1400"/>
              </a:spcBef>
              <a:defRPr sz="1440"/>
            </a:pPr>
            <a:r>
              <a:rPr dirty="0"/>
              <a:t>flow of information </a:t>
            </a:r>
          </a:p>
          <a:p>
            <a:pPr marL="822959" lvl="1" indent="-205739" defTabSz="822959">
              <a:lnSpc>
                <a:spcPct val="100000"/>
              </a:lnSpc>
              <a:spcBef>
                <a:spcPts val="1400"/>
              </a:spcBef>
              <a:defRPr sz="1440"/>
            </a:pPr>
            <a:r>
              <a:rPr dirty="0"/>
              <a:t>movement of </a:t>
            </a:r>
            <a:r>
              <a:rPr dirty="0" smtClean="0"/>
              <a:t>quantities</a:t>
            </a:r>
            <a:endParaRPr dirty="0"/>
          </a:p>
        </p:txBody>
      </p:sp>
      <p:pic>
        <p:nvPicPr>
          <p:cNvPr id="608" name="Shape 340" descr="Shape 3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Shape 341" descr="Shape 3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7112" y="988213"/>
            <a:ext cx="2428876" cy="199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mass-energy-equivalency.png" descr="mass-energy-equivalenc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20275" y="3431489"/>
            <a:ext cx="8346141" cy="1117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59">
              <a:buClr>
                <a:schemeClr val="accent2">
                  <a:lumOff val="21764"/>
                </a:schemeClr>
              </a:buClr>
              <a:defRPr sz="1619"/>
            </a:pPr>
            <a:r>
              <a:rPr lang="en-US" dirty="0"/>
              <a:t>example:</a:t>
            </a:r>
          </a:p>
          <a:p>
            <a:pPr marL="411479" indent="-285750" defTabSz="822959">
              <a:defRPr sz="1260"/>
            </a:pPr>
            <a:r>
              <a:rPr lang="en-US" dirty="0"/>
              <a:t>node 1 has </a:t>
            </a:r>
            <a:r>
              <a:rPr lang="en-US" i="1" dirty="0"/>
              <a:t>in-degree</a:t>
            </a:r>
            <a:r>
              <a:rPr lang="en-US" dirty="0"/>
              <a:t> = 1 (inflow from node 4), </a:t>
            </a:r>
            <a:r>
              <a:rPr lang="en-US" i="1" dirty="0"/>
              <a:t>out-degree</a:t>
            </a:r>
            <a:r>
              <a:rPr lang="en-US" dirty="0"/>
              <a:t> = 1 (outflow to node 2)</a:t>
            </a:r>
          </a:p>
          <a:p>
            <a:pPr marL="411479" indent="-285750" defTabSz="822959">
              <a:defRPr sz="1260"/>
            </a:pPr>
            <a:r>
              <a:rPr lang="en-US" dirty="0"/>
              <a:t>node 2 has </a:t>
            </a:r>
            <a:r>
              <a:rPr lang="en-US" i="1" dirty="0"/>
              <a:t>in-degree</a:t>
            </a:r>
            <a:r>
              <a:rPr lang="en-US" dirty="0"/>
              <a:t> = 2 (inflows from nodes 1 and 3), </a:t>
            </a:r>
            <a:r>
              <a:rPr lang="en-US" i="1" dirty="0"/>
              <a:t>out-degree</a:t>
            </a:r>
            <a:r>
              <a:rPr lang="en-US" dirty="0"/>
              <a:t> = 0</a:t>
            </a:r>
          </a:p>
          <a:p>
            <a:pPr marL="411479" indent="-285750" defTabSz="822959">
              <a:defRPr sz="1260"/>
            </a:pPr>
            <a:r>
              <a:rPr lang="en-US" dirty="0"/>
              <a:t>node 3 has </a:t>
            </a:r>
            <a:r>
              <a:rPr lang="en-US" i="1" dirty="0"/>
              <a:t>in-degree</a:t>
            </a:r>
            <a:r>
              <a:rPr lang="en-US" dirty="0"/>
              <a:t> = 0, </a:t>
            </a:r>
            <a:r>
              <a:rPr lang="en-US" i="1" dirty="0"/>
              <a:t>out-degree</a:t>
            </a:r>
            <a:r>
              <a:rPr lang="en-US" dirty="0"/>
              <a:t> = 2 (outflows to nodes 2 and 4)</a:t>
            </a:r>
          </a:p>
          <a:p>
            <a:pPr marL="411479" indent="-285750" defTabSz="822959">
              <a:defRPr sz="1260"/>
            </a:pPr>
            <a:r>
              <a:rPr lang="en-US" dirty="0"/>
              <a:t>node 4 has </a:t>
            </a:r>
            <a:r>
              <a:rPr lang="en-US" i="1" dirty="0"/>
              <a:t>in-degree</a:t>
            </a:r>
            <a:r>
              <a:rPr lang="en-US" dirty="0"/>
              <a:t> = 1 (inflow from node 3), </a:t>
            </a:r>
            <a:r>
              <a:rPr lang="en-US" i="1" dirty="0"/>
              <a:t>out-degree</a:t>
            </a:r>
            <a:r>
              <a:rPr lang="en-US" dirty="0"/>
              <a:t> = 1 (outflow to node 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34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13" name="Shape 347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172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Adjacency Matrix </a:t>
            </a:r>
            <a:r>
              <a:rPr i="1" dirty="0"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b="0" dirty="0">
                <a:latin typeface="Bitter"/>
                <a:ea typeface="Bitter"/>
                <a:cs typeface="Bitter"/>
                <a:sym typeface="Bitter"/>
              </a:rPr>
              <a:t>     (</a:t>
            </a:r>
            <a:r>
              <a:rPr b="0" dirty="0"/>
              <a:t>for a directed graph)</a:t>
            </a:r>
            <a:br>
              <a:rPr b="0" dirty="0"/>
            </a:br>
            <a:r>
              <a:rPr b="0" dirty="0"/>
              <a:t/>
            </a:r>
            <a:br>
              <a:rPr b="0" dirty="0"/>
            </a:br>
            <a:r>
              <a:rPr b="0" dirty="0"/>
              <a:t>	</a:t>
            </a:r>
            <a:r>
              <a:rPr b="0" i="1" dirty="0"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b="0" i="1" baseline="-25000" dirty="0">
                <a:latin typeface="Bitter"/>
                <a:ea typeface="Bitter"/>
                <a:cs typeface="Bitter"/>
                <a:sym typeface="Bitter"/>
              </a:rPr>
              <a:t>ij</a:t>
            </a:r>
            <a:r>
              <a:rPr b="0" dirty="0"/>
              <a:t> represents a directed connection </a:t>
            </a:r>
            <a:r>
              <a:rPr dirty="0"/>
              <a:t>from </a:t>
            </a:r>
            <a:r>
              <a:rPr b="0" dirty="0"/>
              <a:t>node </a:t>
            </a:r>
            <a:r>
              <a:rPr b="0" i="1" dirty="0"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b="0" dirty="0"/>
              <a:t>  </a:t>
            </a:r>
            <a:r>
              <a:rPr dirty="0"/>
              <a:t>to </a:t>
            </a:r>
            <a:r>
              <a:rPr b="0" dirty="0"/>
              <a:t>node </a:t>
            </a:r>
            <a:r>
              <a:rPr b="0" i="1" dirty="0"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b="0" dirty="0"/>
              <a:t> </a:t>
            </a:r>
            <a:br>
              <a:rPr b="0" dirty="0"/>
            </a:br>
            <a:endParaRPr dirty="0"/>
          </a:p>
        </p:txBody>
      </p:sp>
      <p:pic>
        <p:nvPicPr>
          <p:cNvPr id="614" name="Shape 348" descr="Shape 3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Shape 349" descr="Shape 3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3712" y="2283612"/>
            <a:ext cx="2428876" cy="199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mass-energy-equivalency.png" descr="mass-energy-equivalenc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70250"/>
            <a:ext cx="459301" cy="459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430859" y="2341007"/>
            <a:ext cx="3313169" cy="1370112"/>
            <a:chOff x="839189" y="2173695"/>
            <a:chExt cx="3313169" cy="1370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6545" y="2574518"/>
              <a:ext cx="1511074" cy="8315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839189" y="2173695"/>
              <a:ext cx="3313169" cy="1370112"/>
              <a:chOff x="839189" y="2173695"/>
              <a:chExt cx="3313169" cy="1370112"/>
            </a:xfrm>
          </p:grpSpPr>
          <p:grpSp>
            <p:nvGrpSpPr>
              <p:cNvPr id="618" name="Shape 350"/>
              <p:cNvGrpSpPr/>
              <p:nvPr/>
            </p:nvGrpSpPr>
            <p:grpSpPr>
              <a:xfrm>
                <a:off x="1220952" y="2173695"/>
                <a:ext cx="985201" cy="398751"/>
                <a:chOff x="0" y="0"/>
                <a:chExt cx="985200" cy="398749"/>
              </a:xfrm>
            </p:grpSpPr>
            <p:sp>
              <p:nvSpPr>
                <p:cNvPr id="616" name="Double Arrow"/>
                <p:cNvSpPr/>
                <p:nvPr/>
              </p:nvSpPr>
              <p:spPr>
                <a:xfrm>
                  <a:off x="0" y="83725"/>
                  <a:ext cx="985201" cy="231301"/>
                </a:xfrm>
                <a:prstGeom prst="leftRightArrow">
                  <a:avLst>
                    <a:gd name="adj1" fmla="val 100000"/>
                    <a:gd name="adj2" fmla="val 33218"/>
                  </a:avLst>
                </a:prstGeom>
                <a:solidFill>
                  <a:schemeClr val="accent6"/>
                </a:solidFill>
                <a:ln w="19050" cap="flat">
                  <a:solidFill>
                    <a:schemeClr val="accent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17" name="to"/>
                <p:cNvSpPr txBox="1"/>
                <p:nvPr/>
              </p:nvSpPr>
              <p:spPr>
                <a:xfrm>
                  <a:off x="76832" y="-1"/>
                  <a:ext cx="831536" cy="3987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ctr">
                    <a:defRPr b="1">
                      <a:solidFill>
                        <a:schemeClr val="accent5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1pPr>
                </a:lstStyle>
                <a:p>
                  <a:r>
                    <a:t>to</a:t>
                  </a:r>
                </a:p>
              </p:txBody>
            </p:sp>
          </p:grpSp>
          <p:grpSp>
            <p:nvGrpSpPr>
              <p:cNvPr id="621" name="Shape 351"/>
              <p:cNvGrpSpPr/>
              <p:nvPr/>
            </p:nvGrpSpPr>
            <p:grpSpPr>
              <a:xfrm>
                <a:off x="839189" y="2488722"/>
                <a:ext cx="398752" cy="985203"/>
                <a:chOff x="-21428" y="0"/>
                <a:chExt cx="398751" cy="985202"/>
              </a:xfrm>
            </p:grpSpPr>
            <p:sp>
              <p:nvSpPr>
                <p:cNvPr id="619" name="Double Arrow"/>
                <p:cNvSpPr/>
                <p:nvPr/>
              </p:nvSpPr>
              <p:spPr>
                <a:xfrm rot="16200000">
                  <a:off x="-293226" y="376950"/>
                  <a:ext cx="985202" cy="231301"/>
                </a:xfrm>
                <a:prstGeom prst="leftRightArrow">
                  <a:avLst>
                    <a:gd name="adj1" fmla="val 100000"/>
                    <a:gd name="adj2" fmla="val 33218"/>
                  </a:avLst>
                </a:prstGeom>
                <a:solidFill>
                  <a:schemeClr val="accent6"/>
                </a:solidFill>
                <a:ln w="19050" cap="flat">
                  <a:solidFill>
                    <a:schemeClr val="accent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20" name="from"/>
                <p:cNvSpPr txBox="1"/>
                <p:nvPr/>
              </p:nvSpPr>
              <p:spPr>
                <a:xfrm rot="16200000">
                  <a:off x="-237820" y="281655"/>
                  <a:ext cx="831536" cy="3987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ctr">
                    <a:defRPr b="1">
                      <a:solidFill>
                        <a:schemeClr val="accent5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1pPr>
                </a:lstStyle>
                <a:p>
                  <a:r>
                    <a:t>from</a:t>
                  </a: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2656932" y="2343656"/>
                <a:ext cx="1495426" cy="1200151"/>
                <a:chOff x="2929242" y="2658349"/>
                <a:chExt cx="1495426" cy="1200151"/>
              </a:xfrm>
            </p:grpSpPr>
            <p:pic>
              <p:nvPicPr>
                <p:cNvPr id="622" name="Shape 352" descr="Shape 352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929242" y="2658349"/>
                  <a:ext cx="1495426" cy="1200151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624" name="Rectangle"/>
                <p:cNvSpPr/>
                <p:nvPr/>
              </p:nvSpPr>
              <p:spPr>
                <a:xfrm>
                  <a:off x="3138996" y="3463544"/>
                  <a:ext cx="195630" cy="316052"/>
                </a:xfrm>
                <a:prstGeom prst="rect">
                  <a:avLst/>
                </a:prstGeom>
                <a:solidFill>
                  <a:srgbClr val="0020DA">
                    <a:alpha val="23239"/>
                  </a:srgbClr>
                </a:solidFill>
                <a:ln w="12700"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625" name="Rectangle"/>
                <p:cNvSpPr/>
                <p:nvPr/>
              </p:nvSpPr>
              <p:spPr>
                <a:xfrm>
                  <a:off x="3447683" y="2677936"/>
                  <a:ext cx="195631" cy="316052"/>
                </a:xfrm>
                <a:prstGeom prst="rect">
                  <a:avLst/>
                </a:prstGeom>
                <a:solidFill>
                  <a:srgbClr val="33444E">
                    <a:alpha val="23239"/>
                  </a:srgbClr>
                </a:solidFill>
                <a:ln w="12700"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626" name="Rectangle"/>
                <p:cNvSpPr/>
                <p:nvPr/>
              </p:nvSpPr>
              <p:spPr>
                <a:xfrm>
                  <a:off x="3456646" y="3194910"/>
                  <a:ext cx="195631" cy="316052"/>
                </a:xfrm>
                <a:prstGeom prst="rect">
                  <a:avLst/>
                </a:prstGeom>
                <a:solidFill>
                  <a:srgbClr val="2C9C2E">
                    <a:alpha val="31915"/>
                  </a:srgbClr>
                </a:solidFill>
                <a:ln w="12700"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627" name="Rectangle"/>
                <p:cNvSpPr/>
                <p:nvPr/>
              </p:nvSpPr>
              <p:spPr>
                <a:xfrm>
                  <a:off x="4051006" y="3194910"/>
                  <a:ext cx="195630" cy="316052"/>
                </a:xfrm>
                <a:prstGeom prst="rect">
                  <a:avLst/>
                </a:prstGeom>
                <a:solidFill>
                  <a:srgbClr val="2C9C2E">
                    <a:alpha val="31915"/>
                  </a:srgbClr>
                </a:solidFill>
                <a:ln w="12700"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628" name="Rectangle"/>
                <p:cNvSpPr/>
                <p:nvPr/>
              </p:nvSpPr>
              <p:spPr>
                <a:xfrm>
                  <a:off x="3165891" y="2983624"/>
                  <a:ext cx="1057989" cy="220603"/>
                </a:xfrm>
                <a:prstGeom prst="rect">
                  <a:avLst/>
                </a:prstGeom>
                <a:solidFill>
                  <a:srgbClr val="C33F39">
                    <a:alpha val="32829"/>
                  </a:srgbClr>
                </a:solidFill>
                <a:ln w="12700"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357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31" name="Shape 358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586202"/>
          </a:xfrm>
          <a:prstGeom prst="rect">
            <a:avLst/>
          </a:prstGeom>
        </p:spPr>
        <p:txBody>
          <a:bodyPr/>
          <a:lstStyle/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 b="1"/>
            </a:pPr>
            <a:r>
              <a:rPr dirty="0"/>
              <a:t>Adjacency matrix for a 2-step path</a:t>
            </a:r>
            <a:br>
              <a:rPr dirty="0"/>
            </a:br>
            <a:endParaRPr dirty="0"/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>
                <a:solidFill>
                  <a:schemeClr val="accent2">
                    <a:lumOff val="21764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>
                <a:solidFill>
                  <a:schemeClr val="accent2">
                    <a:lumOff val="21764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>
                <a:solidFill>
                  <a:schemeClr val="accent2">
                    <a:lumOff val="21764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>
                <a:solidFill>
                  <a:schemeClr val="accent2">
                    <a:lumOff val="21764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>
                <a:solidFill>
                  <a:schemeClr val="accent2">
                    <a:lumOff val="21764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832104">
              <a:lnSpc>
                <a:spcPct val="100000"/>
              </a:lnSpc>
              <a:spcBef>
                <a:spcPts val="1400"/>
              </a:spcBef>
              <a:buClr>
                <a:schemeClr val="accent2">
                  <a:lumOff val="21764"/>
                </a:schemeClr>
              </a:buClr>
              <a:buSzTx/>
              <a:buNone/>
              <a:defRPr sz="1638" b="1">
                <a:solidFill>
                  <a:schemeClr val="accent2">
                    <a:lumOff val="21764"/>
                  </a:schemeClr>
                </a:solidFill>
              </a:defRPr>
            </a:pPr>
            <a:r>
              <a:rPr dirty="0" smtClean="0"/>
              <a:t>What </a:t>
            </a:r>
            <a:r>
              <a:rPr dirty="0"/>
              <a:t>about for </a:t>
            </a:r>
            <a:r>
              <a:rPr i="1" dirty="0">
                <a:latin typeface="Bitter"/>
                <a:ea typeface="Bitter"/>
                <a:cs typeface="Bitter"/>
                <a:sym typeface="Bitter"/>
              </a:rPr>
              <a:t>k</a:t>
            </a:r>
            <a:r>
              <a:rPr dirty="0"/>
              <a:t> steps? </a:t>
            </a:r>
            <a:br>
              <a:rPr dirty="0"/>
            </a:br>
            <a:endParaRPr dirty="0"/>
          </a:p>
        </p:txBody>
      </p:sp>
      <p:pic>
        <p:nvPicPr>
          <p:cNvPr id="632" name="Shape 359" descr="Shape 3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Shape 360" descr="Shape 3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537" y="1339238"/>
            <a:ext cx="2428876" cy="199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Shape 361" descr="Shape 3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881" y="1699099"/>
            <a:ext cx="5008275" cy="118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mass-energy-equivalency.png" descr="mass-energy-equivalenc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Screen Shot 2018-01-21 at 4.02.18 pm.png" descr="Screen Shot 2018-01-21 at 4.02.18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9972" y="4188526"/>
            <a:ext cx="2068817" cy="73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36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39" name="Shape 367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624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Adjacency matrix for a k-step path</a:t>
            </a:r>
            <a:br/>
            <a:endParaRPr/>
          </a:p>
          <a:p>
            <a:pPr indent="457200"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</a:pPr>
            <a:r>
              <a:t>is just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i="1" baseline="30000">
                <a:latin typeface="Bitter"/>
                <a:ea typeface="Bitter"/>
                <a:cs typeface="Bitter"/>
                <a:sym typeface="Bitter"/>
              </a:rPr>
              <a:t>k</a:t>
            </a:r>
            <a:r>
              <a:t> 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457200" indent="-228600">
              <a:lnSpc>
                <a:spcPct val="100000"/>
              </a:lnSpc>
              <a:buChar char="➢"/>
              <a:defRPr i="1"/>
            </a:pPr>
            <a:r>
              <a:t>adjacency matrices provide a powerful tool for computing paths, which we can make even more powerful by adding some concepts ...</a:t>
            </a:r>
          </a:p>
        </p:txBody>
      </p:sp>
      <p:pic>
        <p:nvPicPr>
          <p:cNvPr id="640" name="Shape 368" descr="Shape 3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Shape 369" descr="Shape 36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9912" y="1445413"/>
            <a:ext cx="2428876" cy="199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mass-energy-equivalency.png" descr="mass-energy-equivalenc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374"/>
          <p:cNvSpPr txBox="1">
            <a:spLocks noGrp="1"/>
          </p:cNvSpPr>
          <p:nvPr>
            <p:ph type="body" sz="half" idx="4294967295"/>
          </p:nvPr>
        </p:nvSpPr>
        <p:spPr>
          <a:xfrm>
            <a:off x="320275" y="2195349"/>
            <a:ext cx="4324500" cy="2627402"/>
          </a:xfrm>
          <a:prstGeom prst="rect">
            <a:avLst/>
          </a:prstGeom>
        </p:spPr>
        <p:txBody>
          <a:bodyPr/>
          <a:lstStyle/>
          <a:p>
            <a:pPr marL="457200" indent="-317500">
              <a:lnSpc>
                <a:spcPct val="100000"/>
              </a:lnSpc>
              <a:spcBef>
                <a:spcPts val="1000"/>
              </a:spcBef>
              <a:defRPr sz="1400"/>
            </a:pPr>
            <a:r>
              <a:t>the </a:t>
            </a:r>
            <a:r>
              <a:rPr b="1" i="1"/>
              <a:t>out degree</a:t>
            </a:r>
            <a:r>
              <a:t> of a node is the number of edges flowing out</a:t>
            </a:r>
          </a:p>
          <a:p>
            <a:pPr marL="457200" indent="-317500">
              <a:lnSpc>
                <a:spcPct val="100000"/>
              </a:lnSpc>
              <a:spcBef>
                <a:spcPts val="1000"/>
              </a:spcBef>
              <a:defRPr sz="1400"/>
            </a:pPr>
            <a:r>
              <a:t>the </a:t>
            </a:r>
            <a:r>
              <a:rPr b="1" i="1"/>
              <a:t>in degree</a:t>
            </a:r>
            <a:r>
              <a:t> of a node is the number of edges flowing in</a:t>
            </a:r>
          </a:p>
          <a:p>
            <a:pPr marL="457200" indent="-317500">
              <a:lnSpc>
                <a:spcPct val="100000"/>
              </a:lnSpc>
              <a:spcBef>
                <a:spcPts val="1000"/>
              </a:spcBef>
              <a:defRPr i="1">
                <a:latin typeface="Bitter"/>
                <a:ea typeface="Bitter"/>
                <a:cs typeface="Bitter"/>
                <a:sym typeface="Bitter"/>
              </a:defRPr>
            </a:pPr>
            <a:r>
              <a:t>t</a:t>
            </a:r>
            <a:r>
              <a:rPr baseline="-25000"/>
              <a:t>ij</a:t>
            </a:r>
            <a:r>
              <a:rPr i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sz="1400" i="0">
                <a:latin typeface="Proxima Nova"/>
                <a:ea typeface="Proxima Nova"/>
                <a:cs typeface="Proxima Nova"/>
                <a:sym typeface="Proxima Nova"/>
              </a:rPr>
              <a:t>represents the proportion flowing </a:t>
            </a:r>
            <a:r>
              <a:rPr sz="1400" b="1" i="0"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sz="1400" i="0">
                <a:latin typeface="Proxima Nova"/>
                <a:ea typeface="Proxima Nova"/>
                <a:cs typeface="Proxima Nova"/>
                <a:sym typeface="Proxima Nova"/>
              </a:rPr>
              <a:t>node </a:t>
            </a:r>
            <a:r>
              <a:rPr sz="1400"/>
              <a:t>i</a:t>
            </a:r>
            <a:r>
              <a:rPr sz="1400" i="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sz="1400" b="1" i="0"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sz="1400" i="0">
                <a:latin typeface="Proxima Nova"/>
                <a:ea typeface="Proxima Nova"/>
                <a:cs typeface="Proxima Nova"/>
                <a:sym typeface="Proxima Nova"/>
              </a:rPr>
              <a:t> node </a:t>
            </a:r>
            <a:r>
              <a:rPr sz="1400"/>
              <a:t>j</a:t>
            </a:r>
            <a:r>
              <a:rPr sz="1400" i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645" name="Shape 375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46" name="Shape 376"/>
          <p:cNvSpPr txBox="1"/>
          <p:nvPr/>
        </p:nvSpPr>
        <p:spPr>
          <a:xfrm>
            <a:off x="320275" y="997699"/>
            <a:ext cx="8362199" cy="91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1600"/>
              </a:spcBef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Transition Matrix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T</a:t>
            </a:r>
            <a:br>
              <a:rPr i="1">
                <a:latin typeface="Bitter"/>
                <a:ea typeface="Bitter"/>
                <a:cs typeface="Bitter"/>
                <a:sym typeface="Bitter"/>
              </a:rPr>
            </a:br>
            <a:r>
              <a:rPr b="0"/>
              <a:t>	an adjacency matrix that indicates quantitative flows between nodes</a:t>
            </a:r>
          </a:p>
        </p:txBody>
      </p:sp>
      <p:pic>
        <p:nvPicPr>
          <p:cNvPr id="647" name="Shape 377" descr="Shape 3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Shape 378" descr="Shape 3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1750" y="1886874"/>
            <a:ext cx="1981126" cy="161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Shape 379" descr="Shape 37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5824" y="3674498"/>
            <a:ext cx="1686176" cy="1061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mass-energy-equivalency.png" descr="mass-energy-equivalenc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ne"/>
          <p:cNvSpPr/>
          <p:nvPr/>
        </p:nvSpPr>
        <p:spPr>
          <a:xfrm>
            <a:off x="446503" y="480319"/>
            <a:ext cx="8250995" cy="155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9" name="Line"/>
          <p:cNvSpPr/>
          <p:nvPr/>
        </p:nvSpPr>
        <p:spPr>
          <a:xfrm>
            <a:off x="446503" y="891164"/>
            <a:ext cx="8250995" cy="155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80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503" y="570240"/>
            <a:ext cx="1990657" cy="213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03094" y="1122166"/>
            <a:ext cx="8271150" cy="3595788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100000"/>
              </a:lnSpc>
              <a:defRPr sz="3600"/>
            </a:pPr>
            <a:r>
              <a:rPr dirty="0" smtClean="0"/>
              <a:t>DAT1</a:t>
            </a:r>
            <a:r>
              <a:rPr lang="en-GB" dirty="0" smtClean="0"/>
              <a:t>1</a:t>
            </a:r>
            <a:r>
              <a:rPr dirty="0" smtClean="0"/>
              <a:t>SYD</a:t>
            </a:r>
            <a:endParaRPr dirty="0"/>
          </a:p>
          <a:p>
            <a:pPr>
              <a:lnSpc>
                <a:spcPct val="100000"/>
              </a:lnSpc>
              <a:defRPr sz="2800" b="1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3600" dirty="0" smtClean="0"/>
              <a:t>Lesson </a:t>
            </a:r>
            <a:r>
              <a:rPr lang="en-GB" sz="3600" dirty="0" smtClean="0"/>
              <a:t>16</a:t>
            </a:r>
            <a:r>
              <a:rPr lang="en-GB" sz="3600" dirty="0"/>
              <a:t>:  Graph and Network </a:t>
            </a:r>
            <a:r>
              <a:rPr lang="en-GB" sz="3600" dirty="0" smtClean="0"/>
              <a:t>Analysis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1800" dirty="0" smtClean="0"/>
              <a:t>How </a:t>
            </a:r>
            <a:r>
              <a:rPr lang="en-GB" sz="1800" dirty="0"/>
              <a:t>can we model and analyse inter-relationships of entities?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28133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384"/>
          <p:cNvSpPr txBox="1">
            <a:spLocks noGrp="1"/>
          </p:cNvSpPr>
          <p:nvPr>
            <p:ph type="body" sz="half" idx="4294967295"/>
          </p:nvPr>
        </p:nvSpPr>
        <p:spPr>
          <a:xfrm>
            <a:off x="320275" y="1917125"/>
            <a:ext cx="4324500" cy="2905501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lnSpc>
                <a:spcPct val="100000"/>
              </a:lnSpc>
              <a:spcBef>
                <a:spcPts val="900"/>
              </a:spcBef>
              <a:defRPr sz="1746" i="1">
                <a:latin typeface="Bitter"/>
                <a:ea typeface="Bitter"/>
                <a:cs typeface="Bitter"/>
                <a:sym typeface="Bitter"/>
              </a:defRPr>
            </a:pPr>
            <a:r>
              <a:t>t</a:t>
            </a:r>
            <a:r>
              <a:rPr baseline="-25587"/>
              <a:t>ij</a:t>
            </a:r>
            <a:r>
              <a:rPr i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sz="1358" i="0">
                <a:latin typeface="Proxima Nova"/>
                <a:ea typeface="Proxima Nova"/>
                <a:cs typeface="Proxima Nova"/>
                <a:sym typeface="Proxima Nova"/>
              </a:rPr>
              <a:t>could also represent </a:t>
            </a:r>
          </a:p>
          <a:p>
            <a:pPr marL="886968" lvl="1" indent="-221742" defTabSz="886968">
              <a:lnSpc>
                <a:spcPct val="100000"/>
              </a:lnSpc>
              <a:spcBef>
                <a:spcPts val="900"/>
              </a:spcBef>
              <a:defRPr sz="1358"/>
            </a:pPr>
            <a:r>
              <a:t>an </a:t>
            </a:r>
            <a:r>
              <a:rPr i="1"/>
              <a:t>absolute quantity </a:t>
            </a:r>
            <a:br>
              <a:rPr i="1"/>
            </a:br>
            <a:r>
              <a:t>that </a:t>
            </a:r>
            <a:r>
              <a:rPr i="1"/>
              <a:t>flows </a:t>
            </a:r>
            <a:r>
              <a:t>from node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i</a:t>
            </a:r>
            <a:r>
              <a:t>  to node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j</a:t>
            </a:r>
            <a:r>
              <a:t>  </a:t>
            </a:r>
            <a:endParaRPr sz="1552"/>
          </a:p>
          <a:p>
            <a:pPr marL="886968" lvl="1" indent="-221742" defTabSz="886968">
              <a:lnSpc>
                <a:spcPct val="100000"/>
              </a:lnSpc>
              <a:spcBef>
                <a:spcPts val="900"/>
              </a:spcBef>
              <a:defRPr sz="1358"/>
            </a:pPr>
            <a:r>
              <a:t>the </a:t>
            </a:r>
            <a:r>
              <a:rPr i="1"/>
              <a:t>probability </a:t>
            </a:r>
            <a:br>
              <a:rPr i="1"/>
            </a:br>
            <a:r>
              <a:t>of a </a:t>
            </a:r>
            <a:r>
              <a:rPr i="1"/>
              <a:t>transition </a:t>
            </a:r>
            <a:r>
              <a:t>from state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i</a:t>
            </a:r>
            <a:r>
              <a:t>  to state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j</a:t>
            </a:r>
            <a:r>
              <a:t>  </a:t>
            </a:r>
            <a:endParaRPr sz="1552"/>
          </a:p>
          <a:p>
            <a:pPr marL="443484" indent="-307975" defTabSz="886968">
              <a:lnSpc>
                <a:spcPct val="100000"/>
              </a:lnSpc>
              <a:spcBef>
                <a:spcPts val="900"/>
              </a:spcBef>
              <a:buChar char="➢"/>
              <a:defRPr sz="1358" i="1"/>
            </a:pPr>
            <a:r>
              <a:t>these generalisations allow an edge to have two directions (a 2-headed arrow):</a:t>
            </a:r>
          </a:p>
          <a:p>
            <a:pPr marL="886968" lvl="1" indent="-307975" defTabSz="886968">
              <a:lnSpc>
                <a:spcPct val="100000"/>
              </a:lnSpc>
              <a:spcBef>
                <a:spcPts val="900"/>
              </a:spcBef>
              <a:defRPr sz="1358"/>
            </a:pPr>
            <a:r>
              <a:t>e.g.  </a:t>
            </a:r>
            <a:r>
              <a:rPr sz="1552" i="1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sz="1552" i="1" baseline="-25587">
                <a:latin typeface="Bitter"/>
                <a:ea typeface="Bitter"/>
                <a:cs typeface="Bitter"/>
                <a:sym typeface="Bitter"/>
              </a:rPr>
              <a:t>24</a:t>
            </a:r>
            <a:r>
              <a:rPr sz="1746"/>
              <a:t> </a:t>
            </a:r>
            <a:r>
              <a:t>= flow node 2 to 4</a:t>
            </a:r>
            <a:br/>
            <a:r>
              <a:t>        </a:t>
            </a:r>
            <a:r>
              <a:rPr sz="1552" i="1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sz="1552" i="1" baseline="-25587">
                <a:latin typeface="Bitter"/>
                <a:ea typeface="Bitter"/>
                <a:cs typeface="Bitter"/>
                <a:sym typeface="Bitter"/>
              </a:rPr>
              <a:t>42</a:t>
            </a:r>
            <a:r>
              <a:rPr sz="1746"/>
              <a:t> </a:t>
            </a:r>
            <a:r>
              <a:t>= flow node 4 to 2</a:t>
            </a:r>
          </a:p>
        </p:txBody>
      </p:sp>
      <p:sp>
        <p:nvSpPr>
          <p:cNvPr id="653" name="Shape 385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sp>
        <p:nvSpPr>
          <p:cNvPr id="654" name="Shape 386"/>
          <p:cNvSpPr txBox="1"/>
          <p:nvPr/>
        </p:nvSpPr>
        <p:spPr>
          <a:xfrm>
            <a:off x="320275" y="997699"/>
            <a:ext cx="8362199" cy="91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1600"/>
              </a:spcBef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Transition Matrix </a:t>
            </a:r>
            <a:r>
              <a:rPr i="1">
                <a:latin typeface="Bitter"/>
                <a:ea typeface="Bitter"/>
                <a:cs typeface="Bitter"/>
                <a:sym typeface="Bitter"/>
              </a:rPr>
              <a:t>T</a:t>
            </a:r>
            <a:br>
              <a:rPr i="1">
                <a:latin typeface="Bitter"/>
                <a:ea typeface="Bitter"/>
                <a:cs typeface="Bitter"/>
                <a:sym typeface="Bitter"/>
              </a:rPr>
            </a:br>
            <a:r>
              <a:rPr b="0"/>
              <a:t>	an adjacency matrix that indicates quantitative flows between nodes</a:t>
            </a:r>
          </a:p>
        </p:txBody>
      </p:sp>
      <p:pic>
        <p:nvPicPr>
          <p:cNvPr id="655" name="Shape 387" descr="Shape 3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mass-energy-equivalency.png" descr="mass-energy-equival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392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56610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21791"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224" b="1"/>
            </a:pPr>
            <a:r>
              <a:rPr sz="1600" dirty="0"/>
              <a:t>Weighted Edges</a:t>
            </a:r>
          </a:p>
          <a:p>
            <a:pPr marL="310895" indent="-155447" defTabSz="621791">
              <a:lnSpc>
                <a:spcPct val="100000"/>
              </a:lnSpc>
              <a:spcBef>
                <a:spcPts val="1000"/>
              </a:spcBef>
              <a:defRPr sz="1224"/>
            </a:pPr>
            <a:r>
              <a:rPr sz="1600" dirty="0"/>
              <a:t>assigning a weight to each edge of the graph allows more complex representations</a:t>
            </a:r>
          </a:p>
          <a:p>
            <a:pPr marL="310895" indent="-155447" defTabSz="621791">
              <a:lnSpc>
                <a:spcPct val="100000"/>
              </a:lnSpc>
              <a:spcBef>
                <a:spcPts val="1000"/>
              </a:spcBef>
              <a:defRPr sz="1224"/>
            </a:pPr>
            <a:r>
              <a:rPr sz="1600" dirty="0"/>
              <a:t>examples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proportion of items moving from one node to another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probability of a state transition from one node to another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distance, time, or cost associated with traversing a link between two nodes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compound weights </a:t>
            </a:r>
          </a:p>
          <a:p>
            <a:pPr marL="310895" indent="-155447" defTabSz="621791">
              <a:lnSpc>
                <a:spcPct val="100000"/>
              </a:lnSpc>
              <a:spcBef>
                <a:spcPts val="1000"/>
              </a:spcBef>
              <a:defRPr sz="1224"/>
            </a:pPr>
            <a:r>
              <a:rPr sz="1600" dirty="0"/>
              <a:t>applications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GPS programming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travel-planning </a:t>
            </a:r>
          </a:p>
          <a:p>
            <a:pPr marL="621791" lvl="1" indent="-155447" defTabSz="621791">
              <a:lnSpc>
                <a:spcPct val="100000"/>
              </a:lnSpc>
              <a:spcBef>
                <a:spcPts val="1000"/>
              </a:spcBef>
              <a:defRPr sz="1088"/>
            </a:pPr>
            <a:r>
              <a:rPr sz="1200" dirty="0"/>
              <a:t>times / cost optimisations</a:t>
            </a:r>
          </a:p>
        </p:txBody>
      </p:sp>
      <p:sp>
        <p:nvSpPr>
          <p:cNvPr id="659" name="Shape 393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Theory</a:t>
            </a:r>
          </a:p>
        </p:txBody>
      </p:sp>
      <p:pic>
        <p:nvPicPr>
          <p:cNvPr id="660" name="Shape 394" descr="Shape 3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mass-energy-equivalency.png" descr="mass-energy-equival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Shape 369" descr="Shape 36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0312" y="1963572"/>
            <a:ext cx="2428876" cy="1990726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w1 = 0.9"/>
          <p:cNvSpPr txBox="1"/>
          <p:nvPr/>
        </p:nvSpPr>
        <p:spPr>
          <a:xfrm>
            <a:off x="7164140" y="1980298"/>
            <a:ext cx="7812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w1 = 0.9</a:t>
            </a:r>
          </a:p>
        </p:txBody>
      </p:sp>
      <p:sp>
        <p:nvSpPr>
          <p:cNvPr id="664" name="w2 = 2.1"/>
          <p:cNvSpPr txBox="1"/>
          <p:nvPr/>
        </p:nvSpPr>
        <p:spPr>
          <a:xfrm>
            <a:off x="8134839" y="2814523"/>
            <a:ext cx="78122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w2 = 2.1</a:t>
            </a:r>
          </a:p>
        </p:txBody>
      </p:sp>
      <p:sp>
        <p:nvSpPr>
          <p:cNvPr id="665" name="w3 = 1.2"/>
          <p:cNvSpPr txBox="1"/>
          <p:nvPr/>
        </p:nvSpPr>
        <p:spPr>
          <a:xfrm>
            <a:off x="7164140" y="3673044"/>
            <a:ext cx="7812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w3 = 1.2</a:t>
            </a:r>
          </a:p>
        </p:txBody>
      </p:sp>
      <p:sp>
        <p:nvSpPr>
          <p:cNvPr id="666" name="w4 = 0.8"/>
          <p:cNvSpPr txBox="1"/>
          <p:nvPr/>
        </p:nvSpPr>
        <p:spPr>
          <a:xfrm>
            <a:off x="6722180" y="2814523"/>
            <a:ext cx="7812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w4 = 0.8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speedometer.png" descr="speedome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Shape 39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3939531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Metrics</a:t>
            </a:r>
          </a:p>
        </p:txBody>
      </p:sp>
      <p:sp>
        <p:nvSpPr>
          <p:cNvPr id="670" name="Shape 400"/>
          <p:cNvSpPr txBox="1">
            <a:spLocks noGrp="1"/>
          </p:cNvSpPr>
          <p:nvPr>
            <p:ph type="body" idx="4294967295"/>
          </p:nvPr>
        </p:nvSpPr>
        <p:spPr>
          <a:xfrm>
            <a:off x="320275" y="1038149"/>
            <a:ext cx="8362199" cy="3131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What measurable properties does a graph have?</a:t>
            </a:r>
          </a:p>
          <a:p>
            <a:pPr marL="457200" indent="-228600">
              <a:lnSpc>
                <a:spcPct val="100000"/>
              </a:lnSpc>
            </a:pPr>
            <a:r>
              <a:t>?</a:t>
            </a:r>
          </a:p>
          <a:p>
            <a:pPr marL="457200" indent="-228600">
              <a:lnSpc>
                <a:spcPct val="100000"/>
              </a:lnSpc>
            </a:pPr>
            <a:r>
              <a:t>?</a:t>
            </a:r>
          </a:p>
        </p:txBody>
      </p:sp>
      <p:pic>
        <p:nvPicPr>
          <p:cNvPr id="671" name="Shape 401" descr="Shape 4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6100" y="1795779"/>
            <a:ext cx="2971800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40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Metrics</a:t>
            </a:r>
          </a:p>
        </p:txBody>
      </p:sp>
      <p:sp>
        <p:nvSpPr>
          <p:cNvPr id="675" name="Shape 407"/>
          <p:cNvSpPr txBox="1">
            <a:spLocks noGrp="1"/>
          </p:cNvSpPr>
          <p:nvPr>
            <p:ph type="body" idx="4294967295"/>
          </p:nvPr>
        </p:nvSpPr>
        <p:spPr>
          <a:xfrm>
            <a:off x="320275" y="1038149"/>
            <a:ext cx="8362199" cy="3131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What measurable properties does a graph/network have?</a:t>
            </a:r>
          </a:p>
          <a:p>
            <a:pPr marL="457200" indent="-228600">
              <a:lnSpc>
                <a:spcPct val="100000"/>
              </a:lnSpc>
            </a:pPr>
            <a:r>
              <a:t>who/what the key actors (most important nodes) are in the network?</a:t>
            </a:r>
          </a:p>
          <a:p>
            <a:pPr marL="457200" indent="-228600">
              <a:lnSpc>
                <a:spcPct val="100000"/>
              </a:lnSpc>
            </a:pPr>
            <a:r>
              <a:t>how would we calculate importance / centrality?</a:t>
            </a:r>
          </a:p>
        </p:txBody>
      </p:sp>
      <p:pic>
        <p:nvPicPr>
          <p:cNvPr id="676" name="Shape 408" descr="Shape 40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speedometer.png" descr="speed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3159" y="2709961"/>
            <a:ext cx="1990310" cy="19903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Line"/>
          <p:cNvSpPr/>
          <p:nvPr/>
        </p:nvSpPr>
        <p:spPr>
          <a:xfrm flipH="1">
            <a:off x="4812672" y="2867937"/>
            <a:ext cx="1986196" cy="690008"/>
          </a:xfrm>
          <a:prstGeom prst="line">
            <a:avLst/>
          </a:prstGeom>
          <a:ln w="50800">
            <a:solidFill>
              <a:srgbClr val="24FF2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0" name="key actors"/>
          <p:cNvSpPr txBox="1"/>
          <p:nvPr/>
        </p:nvSpPr>
        <p:spPr>
          <a:xfrm>
            <a:off x="6781613" y="2675889"/>
            <a:ext cx="12094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16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key actors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413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rPr dirty="0"/>
              <a:t>Graph Metrics</a:t>
            </a:r>
          </a:p>
        </p:txBody>
      </p:sp>
      <p:sp>
        <p:nvSpPr>
          <p:cNvPr id="683" name="Shape 414"/>
          <p:cNvSpPr txBox="1">
            <a:spLocks noGrp="1"/>
          </p:cNvSpPr>
          <p:nvPr>
            <p:ph type="body" sz="half" idx="4294967295"/>
          </p:nvPr>
        </p:nvSpPr>
        <p:spPr>
          <a:xfrm>
            <a:off x="134491" y="804652"/>
            <a:ext cx="5241293" cy="41338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48055" indent="-224027" defTabSz="896111">
              <a:lnSpc>
                <a:spcPct val="100000"/>
              </a:lnSpc>
              <a:spcBef>
                <a:spcPts val="0"/>
              </a:spcBef>
              <a:defRPr sz="1764" i="1"/>
            </a:pPr>
            <a:r>
              <a:rPr b="1" dirty="0"/>
              <a:t>Degree</a:t>
            </a:r>
            <a:r>
              <a:rPr dirty="0"/>
              <a:t> </a:t>
            </a:r>
            <a:r>
              <a:rPr i="0" dirty="0"/>
              <a:t>Centrality</a:t>
            </a:r>
          </a:p>
          <a:p>
            <a:pPr marL="896111" lvl="1" indent="-224027" defTabSz="896111">
              <a:lnSpc>
                <a:spcPct val="100000"/>
              </a:lnSpc>
              <a:spcBef>
                <a:spcPts val="900"/>
              </a:spcBef>
              <a:defRPr sz="1568"/>
            </a:pPr>
            <a:r>
              <a:rPr lang="en-GB" dirty="0"/>
              <a:t>"</a:t>
            </a:r>
            <a:r>
              <a:rPr lang="en-GB" dirty="0" smtClean="0"/>
              <a:t>Popularity"</a:t>
            </a:r>
          </a:p>
          <a:p>
            <a:pPr marL="896111" lvl="1" indent="-224027" defTabSz="896111">
              <a:lnSpc>
                <a:spcPct val="100000"/>
              </a:lnSpc>
              <a:spcBef>
                <a:spcPts val="900"/>
              </a:spcBef>
              <a:defRPr sz="1568"/>
            </a:pPr>
            <a:r>
              <a:rPr dirty="0" smtClean="0"/>
              <a:t>number </a:t>
            </a:r>
            <a:r>
              <a:rPr dirty="0"/>
              <a:t>of edges at a node </a:t>
            </a:r>
            <a:endParaRPr lang="en-GB" dirty="0" smtClean="0"/>
          </a:p>
          <a:p>
            <a:pPr marL="896111" lvl="1" indent="-224027" defTabSz="896111">
              <a:lnSpc>
                <a:spcPct val="100000"/>
              </a:lnSpc>
              <a:spcBef>
                <a:spcPts val="900"/>
              </a:spcBef>
              <a:defRPr sz="1568"/>
            </a:pPr>
            <a:endParaRPr lang="en-GB" dirty="0" smtClean="0"/>
          </a:p>
          <a:p>
            <a:pPr marL="896111" lvl="1" indent="-224027" defTabSz="896111">
              <a:lnSpc>
                <a:spcPct val="100000"/>
              </a:lnSpc>
              <a:spcBef>
                <a:spcPts val="900"/>
              </a:spcBef>
              <a:defRPr sz="1568"/>
            </a:pPr>
            <a:endParaRPr dirty="0"/>
          </a:p>
          <a:p>
            <a:pPr marL="448055" indent="-224027" defTabSz="896111">
              <a:lnSpc>
                <a:spcPct val="100000"/>
              </a:lnSpc>
              <a:spcBef>
                <a:spcPts val="0"/>
              </a:spcBef>
              <a:defRPr sz="1764" i="1"/>
            </a:pPr>
            <a:r>
              <a:rPr b="1" dirty="0"/>
              <a:t>Closeness</a:t>
            </a:r>
            <a:r>
              <a:rPr dirty="0"/>
              <a:t> </a:t>
            </a:r>
            <a:r>
              <a:rPr i="0" dirty="0" smtClean="0"/>
              <a:t>Centrality</a:t>
            </a:r>
            <a:endParaRPr lang="en-GB" i="0" dirty="0" smtClean="0"/>
          </a:p>
          <a:p>
            <a:pPr marL="448055" indent="-224027" defTabSz="896111">
              <a:lnSpc>
                <a:spcPct val="100000"/>
              </a:lnSpc>
              <a:spcBef>
                <a:spcPts val="0"/>
              </a:spcBef>
              <a:defRPr sz="1764" i="1"/>
            </a:pPr>
            <a:endParaRPr i="0" dirty="0"/>
          </a:p>
          <a:p>
            <a:pPr marL="896111" lvl="1" indent="-224027" defTabSz="896111">
              <a:lnSpc>
                <a:spcPct val="100000"/>
              </a:lnSpc>
              <a:spcBef>
                <a:spcPts val="0"/>
              </a:spcBef>
              <a:defRPr sz="1568"/>
            </a:pPr>
            <a:r>
              <a:rPr dirty="0"/>
              <a:t>the reciprocal of the sum of the shortest path distances from one node to all n-1 other </a:t>
            </a:r>
            <a:r>
              <a:rPr dirty="0" smtClean="0"/>
              <a:t>nodes</a:t>
            </a:r>
            <a:endParaRPr lang="en-GB" dirty="0" smtClean="0"/>
          </a:p>
          <a:p>
            <a:pPr marL="896111" lvl="1" indent="-224027" defTabSz="896111">
              <a:lnSpc>
                <a:spcPct val="100000"/>
              </a:lnSpc>
              <a:spcBef>
                <a:spcPts val="0"/>
              </a:spcBef>
              <a:defRPr sz="1568"/>
            </a:pPr>
            <a:endParaRPr dirty="0"/>
          </a:p>
          <a:p>
            <a:pPr marL="896111" lvl="1" indent="-224027" defTabSz="896111">
              <a:lnSpc>
                <a:spcPct val="100000"/>
              </a:lnSpc>
              <a:spcBef>
                <a:spcPts val="0"/>
              </a:spcBef>
              <a:defRPr sz="1568"/>
            </a:pPr>
            <a:r>
              <a:rPr dirty="0"/>
              <a:t>the sum of distances depends on the number of nodes in the graph;</a:t>
            </a:r>
            <a:br>
              <a:rPr dirty="0"/>
            </a:br>
            <a:r>
              <a:rPr dirty="0"/>
              <a:t>so, closeness is normalized by the sum of minimum possible distances n-1</a:t>
            </a:r>
            <a:r>
              <a:rPr dirty="0" smtClean="0"/>
              <a:t>.</a:t>
            </a:r>
            <a:endParaRPr lang="en-GB" dirty="0" smtClean="0"/>
          </a:p>
          <a:p>
            <a:pPr marL="896111" lvl="1" indent="-224027" defTabSz="896111">
              <a:lnSpc>
                <a:spcPct val="100000"/>
              </a:lnSpc>
              <a:spcBef>
                <a:spcPts val="0"/>
              </a:spcBef>
              <a:defRPr sz="1568"/>
            </a:pPr>
            <a:endParaRPr dirty="0"/>
          </a:p>
          <a:p>
            <a:pPr marL="896111" lvl="1" indent="-224027" defTabSz="896111">
              <a:lnSpc>
                <a:spcPct val="100000"/>
              </a:lnSpc>
              <a:spcBef>
                <a:spcPts val="0"/>
              </a:spcBef>
              <a:defRPr sz="1568"/>
            </a:pPr>
            <a:r>
              <a:rPr dirty="0"/>
              <a:t>higher values of closeness indicate higher centrality</a:t>
            </a:r>
          </a:p>
        </p:txBody>
      </p:sp>
      <p:pic>
        <p:nvPicPr>
          <p:cNvPr id="684" name="Shape 415" descr="Shape 4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speedometer.png" descr="speed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5800" y="1185961"/>
            <a:ext cx="2967377" cy="2967378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Line"/>
          <p:cNvSpPr/>
          <p:nvPr/>
        </p:nvSpPr>
        <p:spPr>
          <a:xfrm flipV="1">
            <a:off x="6433107" y="2688907"/>
            <a:ext cx="947387" cy="1743671"/>
          </a:xfrm>
          <a:prstGeom prst="line">
            <a:avLst/>
          </a:prstGeom>
          <a:ln w="50800">
            <a:solidFill>
              <a:srgbClr val="24FF2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8" name="Edges"/>
          <p:cNvSpPr txBox="1"/>
          <p:nvPr/>
        </p:nvSpPr>
        <p:spPr>
          <a:xfrm>
            <a:off x="5999293" y="4392929"/>
            <a:ext cx="7523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16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Edges</a:t>
            </a:r>
          </a:p>
        </p:txBody>
      </p:sp>
      <p:sp>
        <p:nvSpPr>
          <p:cNvPr id="689" name="Line"/>
          <p:cNvSpPr/>
          <p:nvPr/>
        </p:nvSpPr>
        <p:spPr>
          <a:xfrm flipH="1" flipV="1">
            <a:off x="6924194" y="2012824"/>
            <a:ext cx="433474" cy="433474"/>
          </a:xfrm>
          <a:prstGeom prst="line">
            <a:avLst/>
          </a:prstGeom>
          <a:ln w="50800">
            <a:solidFill>
              <a:srgbClr val="FF4DE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7469426" y="2008891"/>
            <a:ext cx="441341" cy="441341"/>
          </a:xfrm>
          <a:prstGeom prst="line">
            <a:avLst/>
          </a:prstGeom>
          <a:ln w="50800">
            <a:solidFill>
              <a:srgbClr val="FF4DE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7122742" y="969658"/>
            <a:ext cx="290806" cy="1461400"/>
          </a:xfrm>
          <a:prstGeom prst="line">
            <a:avLst/>
          </a:prstGeom>
          <a:ln w="50800">
            <a:solidFill>
              <a:srgbClr val="FF4DE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2" name="Line"/>
          <p:cNvSpPr/>
          <p:nvPr/>
        </p:nvSpPr>
        <p:spPr>
          <a:xfrm>
            <a:off x="7469426" y="2457960"/>
            <a:ext cx="441341" cy="441341"/>
          </a:xfrm>
          <a:prstGeom prst="line">
            <a:avLst/>
          </a:prstGeom>
          <a:ln w="50800">
            <a:solidFill>
              <a:srgbClr val="FF4DE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3" name="Line"/>
          <p:cNvSpPr/>
          <p:nvPr/>
        </p:nvSpPr>
        <p:spPr>
          <a:xfrm flipH="1">
            <a:off x="6920261" y="2534160"/>
            <a:ext cx="441340" cy="441341"/>
          </a:xfrm>
          <a:prstGeom prst="line">
            <a:avLst/>
          </a:prstGeom>
          <a:ln w="50800">
            <a:solidFill>
              <a:srgbClr val="FF4DE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4" name="1. Calc shortest path to every other node.…"/>
          <p:cNvSpPr txBox="1"/>
          <p:nvPr/>
        </p:nvSpPr>
        <p:spPr>
          <a:xfrm>
            <a:off x="3545307" y="155368"/>
            <a:ext cx="2604481" cy="1379865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1600"/>
              </a:spcBef>
              <a:defRPr sz="11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b="1" u="sng" dirty="0" smtClean="0"/>
              <a:t>Calculating Closeness: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1</a:t>
            </a:r>
            <a:r>
              <a:rPr dirty="0"/>
              <a:t>. Calc shortest path to every other </a:t>
            </a:r>
            <a:r>
              <a:rPr dirty="0" smtClean="0"/>
              <a:t>node</a:t>
            </a:r>
            <a:r>
              <a:rPr lang="en-GB" dirty="0"/>
              <a:t> </a:t>
            </a:r>
            <a:r>
              <a:rPr lang="en-GB" sz="1200" dirty="0" smtClean="0"/>
              <a:t>s</a:t>
            </a:r>
            <a:r>
              <a:rPr lang="en-GB" baseline="-25000" dirty="0" smtClean="0"/>
              <a:t>ij</a:t>
            </a:r>
          </a:p>
          <a:p>
            <a:pPr>
              <a:spcBef>
                <a:spcPts val="1600"/>
              </a:spcBef>
              <a:defRPr sz="11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2. Farness = sum(shortest paths </a:t>
            </a:r>
            <a:r>
              <a:rPr lang="en-GB" sz="1200" dirty="0" smtClean="0"/>
              <a:t>s</a:t>
            </a:r>
            <a:r>
              <a:rPr lang="en-GB" baseline="-25000" dirty="0" smtClean="0"/>
              <a:t>ij </a:t>
            </a:r>
            <a:r>
              <a:rPr lang="en-GB" dirty="0" smtClean="0"/>
              <a:t>)</a:t>
            </a:r>
            <a:endParaRPr dirty="0" smtClean="0"/>
          </a:p>
          <a:p>
            <a:pPr>
              <a:spcBef>
                <a:spcPts val="1600"/>
              </a:spcBef>
              <a:defRPr sz="11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3</a:t>
            </a:r>
            <a:r>
              <a:rPr dirty="0" smtClean="0"/>
              <a:t>. </a:t>
            </a:r>
            <a:r>
              <a:rPr lang="en-GB" dirty="0"/>
              <a:t>C</a:t>
            </a:r>
            <a:r>
              <a:rPr dirty="0" smtClean="0"/>
              <a:t>loseness = </a:t>
            </a:r>
            <a:r>
              <a:rPr lang="en-GB" dirty="0" smtClean="0"/>
              <a:t>(N-1) </a:t>
            </a:r>
            <a:r>
              <a:rPr dirty="0" smtClean="0"/>
              <a:t>/</a:t>
            </a:r>
            <a:r>
              <a:rPr lang="en-GB" dirty="0" smtClean="0"/>
              <a:t> </a:t>
            </a:r>
            <a:r>
              <a:rPr lang="en-GB" dirty="0"/>
              <a:t>Farness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Up Arrow 1"/>
          <p:cNvSpPr/>
          <p:nvPr/>
        </p:nvSpPr>
        <p:spPr>
          <a:xfrm rot="3088713">
            <a:off x="3109469" y="1199337"/>
            <a:ext cx="300640" cy="1533147"/>
          </a:xfrm>
          <a:prstGeom prst="upArrow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420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Metrics</a:t>
            </a:r>
          </a:p>
        </p:txBody>
      </p:sp>
      <p:sp>
        <p:nvSpPr>
          <p:cNvPr id="697" name="Shape 421"/>
          <p:cNvSpPr txBox="1">
            <a:spLocks noGrp="1"/>
          </p:cNvSpPr>
          <p:nvPr>
            <p:ph type="body" idx="4294967295"/>
          </p:nvPr>
        </p:nvSpPr>
        <p:spPr>
          <a:xfrm>
            <a:off x="320275" y="1038149"/>
            <a:ext cx="8362199" cy="31317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228600">
              <a:lnSpc>
                <a:spcPct val="100000"/>
              </a:lnSpc>
              <a:spcBef>
                <a:spcPts val="0"/>
              </a:spcBef>
              <a:defRPr i="1"/>
            </a:pPr>
            <a:r>
              <a:rPr b="1" dirty="0"/>
              <a:t>Betweenness</a:t>
            </a:r>
            <a:r>
              <a:rPr dirty="0"/>
              <a:t> </a:t>
            </a:r>
            <a:r>
              <a:rPr i="0" dirty="0"/>
              <a:t>Centrality</a:t>
            </a:r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r>
              <a:rPr dirty="0"/>
              <a:t>the sum of the fraction of all-pairs shortest </a:t>
            </a:r>
            <a:r>
              <a:rPr dirty="0" smtClean="0"/>
              <a:t>paths </a:t>
            </a:r>
            <a:r>
              <a:rPr dirty="0"/>
              <a:t>that pass through the node </a:t>
            </a:r>
            <a:r>
              <a:rPr dirty="0" smtClean="0"/>
              <a:t>v</a:t>
            </a:r>
            <a:endParaRPr lang="en-GB" dirty="0" smtClean="0"/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r>
              <a:rPr lang="en-GB" dirty="0" smtClean="0"/>
              <a:t>(i.e. is “v” a “hub”?  Is v on the path between lots of things?  - CBD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endParaRPr dirty="0"/>
          </a:p>
          <a:p>
            <a:pPr marL="457200" indent="-228600">
              <a:lnSpc>
                <a:spcPct val="100000"/>
              </a:lnSpc>
              <a:spcBef>
                <a:spcPts val="0"/>
              </a:spcBef>
              <a:defRPr i="1"/>
            </a:pPr>
            <a:r>
              <a:rPr b="1" dirty="0"/>
              <a:t>Eigenvector</a:t>
            </a:r>
            <a:r>
              <a:rPr dirty="0"/>
              <a:t> </a:t>
            </a:r>
            <a:r>
              <a:rPr i="0" dirty="0"/>
              <a:t>Centrality</a:t>
            </a:r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r>
              <a:rPr dirty="0"/>
              <a:t>computes the centrality for a node from the centrality of its </a:t>
            </a:r>
            <a:r>
              <a:rPr dirty="0" smtClean="0"/>
              <a:t>neighbours</a:t>
            </a:r>
            <a:endParaRPr lang="en-GB" dirty="0" smtClean="0"/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endParaRPr dirty="0"/>
          </a:p>
        </p:txBody>
      </p:sp>
      <p:pic>
        <p:nvPicPr>
          <p:cNvPr id="698" name="Shape 422" descr="Shape 4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speedometer.png" descr="speed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427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Graph Metrics</a:t>
            </a:r>
          </a:p>
        </p:txBody>
      </p:sp>
      <p:pic>
        <p:nvPicPr>
          <p:cNvPr id="702" name="Shape 428" descr="Shape 4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hape 429"/>
          <p:cNvSpPr txBox="1"/>
          <p:nvPr/>
        </p:nvSpPr>
        <p:spPr>
          <a:xfrm>
            <a:off x="533399" y="4270375"/>
            <a:ext cx="7398302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Weeks, Margaret &amp; Clair, Scott &amp; Borgatti, Stephen &amp; Radda, Kim &amp; Schensul, Jean. (2002). Social Networks of Drug Users in High-Risk Sites: Finding the Connections. AIDS and Behavior. 6. 193-206. </a:t>
            </a:r>
          </a:p>
        </p:txBody>
      </p:sp>
      <p:pic>
        <p:nvPicPr>
          <p:cNvPr id="704" name="Shape 430" descr="Shape 4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725" y="995474"/>
            <a:ext cx="2960062" cy="3152552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Shape 431"/>
          <p:cNvSpPr/>
          <p:nvPr/>
        </p:nvSpPr>
        <p:spPr>
          <a:xfrm>
            <a:off x="4137025" y="2238075"/>
            <a:ext cx="843600" cy="8226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pic>
        <p:nvPicPr>
          <p:cNvPr id="706" name="Shape 432" descr="Shape 4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5425" y="1319874"/>
            <a:ext cx="3301175" cy="261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speedometer.png" descr="speed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438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Grouping within Networks</a:t>
            </a:r>
          </a:p>
        </p:txBody>
      </p:sp>
      <p:sp>
        <p:nvSpPr>
          <p:cNvPr id="710" name="Shape 439"/>
          <p:cNvSpPr txBox="1">
            <a:spLocks noGrp="1"/>
          </p:cNvSpPr>
          <p:nvPr>
            <p:ph type="body" sz="quarter" idx="4294967295"/>
          </p:nvPr>
        </p:nvSpPr>
        <p:spPr>
          <a:xfrm>
            <a:off x="320275" y="997699"/>
            <a:ext cx="8362199" cy="606601"/>
          </a:xfrm>
          <a:prstGeom prst="rect">
            <a:avLst/>
          </a:prstGeom>
        </p:spPr>
        <p:txBody>
          <a:bodyPr/>
          <a:lstStyle/>
          <a:p>
            <a:pPr defTabSz="685800">
              <a:lnSpc>
                <a:spcPct val="100000"/>
              </a:lnSpc>
              <a:spcBef>
                <a:spcPts val="12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50" b="1"/>
            </a:pPr>
            <a:r>
              <a:t>How would we detect communities within a network?</a:t>
            </a:r>
            <a:br/>
            <a:endParaRPr/>
          </a:p>
        </p:txBody>
      </p:sp>
      <p:pic>
        <p:nvPicPr>
          <p:cNvPr id="711" name="Shape 440" descr="Shape 4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Shape 441"/>
          <p:cNvSpPr txBox="1"/>
          <p:nvPr/>
        </p:nvSpPr>
        <p:spPr>
          <a:xfrm>
            <a:off x="472675" y="1885150"/>
            <a:ext cx="4212300" cy="28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16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e.g. Facebook friends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 marL="457200" indent="-228600">
              <a:spcBef>
                <a:spcPts val="1600"/>
              </a:spcBef>
              <a:buClr>
                <a:srgbClr val="000000"/>
              </a:buClr>
              <a:buSzPct val="100000"/>
              <a:buFont typeface="Helvetic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we met them at different places and stages in our lives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 marL="457200" indent="-228600">
              <a:spcBef>
                <a:spcPts val="1600"/>
              </a:spcBef>
              <a:buClr>
                <a:srgbClr val="000000"/>
              </a:buClr>
              <a:buSzPct val="100000"/>
              <a:buFont typeface="Helvetic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work, school, travelling, other friends Facebook friends, etc.</a:t>
            </a:r>
            <a:br/>
            <a:r>
              <a:t/>
            </a:r>
            <a:br/>
            <a:r>
              <a:t>How might we find sub-groupings (communities) among them?</a:t>
            </a:r>
          </a:p>
        </p:txBody>
      </p:sp>
      <p:pic>
        <p:nvPicPr>
          <p:cNvPr id="713" name="speedometer.png" descr="speed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1232" y="1401045"/>
            <a:ext cx="3588826" cy="3192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44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Grouping within Networks</a:t>
            </a:r>
          </a:p>
        </p:txBody>
      </p:sp>
      <p:pic>
        <p:nvPicPr>
          <p:cNvPr id="717" name="Shape 447" descr="Shape 4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Shape 448"/>
          <p:cNvSpPr txBox="1">
            <a:spLocks noGrp="1"/>
          </p:cNvSpPr>
          <p:nvPr>
            <p:ph type="body" idx="4294967295"/>
          </p:nvPr>
        </p:nvSpPr>
        <p:spPr>
          <a:xfrm>
            <a:off x="472674" y="943749"/>
            <a:ext cx="7771802" cy="3775202"/>
          </a:xfrm>
          <a:prstGeom prst="rect">
            <a:avLst/>
          </a:prstGeom>
        </p:spPr>
        <p:txBody>
          <a:bodyPr/>
          <a:lstStyle/>
          <a:p>
            <a:pPr marL="457200" indent="-228600">
              <a:lnSpc>
                <a:spcPct val="100000"/>
              </a:lnSpc>
              <a:spcBef>
                <a:spcPts val="1000"/>
              </a:spcBef>
            </a:pPr>
            <a:r>
              <a:rPr dirty="0"/>
              <a:t>the criteria for finding communities is similar to that for finding clusters, but applied to edges rather than </a:t>
            </a:r>
            <a:r>
              <a:rPr dirty="0" smtClean="0"/>
              <a:t>nodes</a:t>
            </a:r>
            <a:endParaRPr lang="en-GB" dirty="0" smtClean="0"/>
          </a:p>
          <a:p>
            <a:pPr marL="457200" indent="-228600">
              <a:lnSpc>
                <a:spcPct val="100000"/>
              </a:lnSpc>
              <a:spcBef>
                <a:spcPts val="1000"/>
              </a:spcBef>
            </a:pPr>
            <a:endParaRPr dirty="0"/>
          </a:p>
          <a:p>
            <a:pPr marL="457200" indent="-228600">
              <a:lnSpc>
                <a:spcPct val="100000"/>
              </a:lnSpc>
              <a:spcBef>
                <a:spcPts val="1000"/>
              </a:spcBef>
            </a:pPr>
            <a:r>
              <a:rPr dirty="0"/>
              <a:t>want to maximize intra-community edges while minimizing inter-  community </a:t>
            </a:r>
            <a:r>
              <a:rPr dirty="0" smtClean="0"/>
              <a:t>edges</a:t>
            </a:r>
            <a:endParaRPr lang="en-GB" dirty="0" smtClean="0"/>
          </a:p>
          <a:p>
            <a:pPr marL="457200" indent="-228600">
              <a:lnSpc>
                <a:spcPct val="100000"/>
              </a:lnSpc>
              <a:spcBef>
                <a:spcPts val="1000"/>
              </a:spcBef>
            </a:pPr>
            <a:endParaRPr dirty="0"/>
          </a:p>
          <a:p>
            <a:pPr marL="457200" indent="-228600">
              <a:lnSpc>
                <a:spcPct val="100000"/>
              </a:lnSpc>
              <a:spcBef>
                <a:spcPts val="1000"/>
              </a:spcBef>
            </a:pPr>
            <a:r>
              <a:rPr dirty="0"/>
              <a:t>formally, the algorithm tries to maximize the modularity of the network:</a:t>
            </a:r>
          </a:p>
          <a:p>
            <a:pPr marL="914400" lvl="1" indent="-228600">
              <a:lnSpc>
                <a:spcPct val="100000"/>
              </a:lnSpc>
              <a:spcBef>
                <a:spcPts val="1000"/>
              </a:spcBef>
              <a:defRPr sz="1600"/>
            </a:pPr>
            <a:r>
              <a:rPr dirty="0"/>
              <a:t>or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dirty="0" smtClean="0"/>
              <a:t>the </a:t>
            </a:r>
            <a:r>
              <a:rPr dirty="0"/>
              <a:t>fraction of edges that fall within the </a:t>
            </a:r>
            <a:r>
              <a:rPr dirty="0" smtClean="0"/>
              <a:t>community</a:t>
            </a:r>
            <a:r>
              <a:rPr lang="en-GB" dirty="0" smtClean="0"/>
              <a:t>)</a:t>
            </a:r>
            <a:r>
              <a:rPr dirty="0"/>
              <a:t/>
            </a:r>
            <a:br>
              <a:rPr dirty="0"/>
            </a:br>
            <a:r>
              <a:rPr i="1" dirty="0">
                <a:solidFill>
                  <a:srgbClr val="FF0000"/>
                </a:solidFill>
              </a:rPr>
              <a:t>minus</a:t>
            </a:r>
            <a:r>
              <a:rPr i="1" dirty="0"/>
              <a:t> </a:t>
            </a:r>
            <a:br>
              <a:rPr i="1" dirty="0"/>
            </a:br>
            <a:r>
              <a:rPr lang="en-GB" dirty="0" smtClean="0"/>
              <a:t>(</a:t>
            </a:r>
            <a:r>
              <a:rPr dirty="0" smtClean="0"/>
              <a:t>the </a:t>
            </a:r>
            <a:r>
              <a:rPr dirty="0"/>
              <a:t>expected fraction of edges from a random </a:t>
            </a:r>
            <a:r>
              <a:rPr dirty="0" smtClean="0"/>
              <a:t>distribution</a:t>
            </a:r>
            <a:r>
              <a:rPr lang="en-GB" dirty="0" smtClean="0"/>
              <a:t>)</a:t>
            </a:r>
            <a:endParaRPr dirty="0"/>
          </a:p>
        </p:txBody>
      </p:sp>
      <p:pic>
        <p:nvPicPr>
          <p:cNvPr id="719" name="speedometer.png" descr="speedome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453"/>
          <p:cNvSpPr/>
          <p:nvPr/>
        </p:nvSpPr>
        <p:spPr>
          <a:xfrm>
            <a:off x="3178224" y="-114000"/>
            <a:ext cx="6532200" cy="4948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1800"/>
            </a:pPr>
            <a:endParaRPr/>
          </a:p>
        </p:txBody>
      </p:sp>
      <p:sp>
        <p:nvSpPr>
          <p:cNvPr id="722" name="Shape 454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Grouping within Networks</a:t>
            </a:r>
          </a:p>
        </p:txBody>
      </p:sp>
      <p:pic>
        <p:nvPicPr>
          <p:cNvPr id="723" name="Shape 455" descr="Shape 4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Shape 456"/>
          <p:cNvSpPr txBox="1"/>
          <p:nvPr/>
        </p:nvSpPr>
        <p:spPr>
          <a:xfrm>
            <a:off x="417949" y="934875"/>
            <a:ext cx="2116802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 b="1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‘communities’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or</a:t>
            </a:r>
          </a:p>
          <a:p>
            <a:pPr>
              <a:defRPr sz="1800" b="1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‘cliques’</a:t>
            </a:r>
          </a:p>
        </p:txBody>
      </p:sp>
      <p:pic>
        <p:nvPicPr>
          <p:cNvPr id="725" name="Shape 457" descr="Shape 45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075" y="1968400"/>
            <a:ext cx="2692525" cy="233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hape 458"/>
          <p:cNvSpPr txBox="1"/>
          <p:nvPr/>
        </p:nvSpPr>
        <p:spPr>
          <a:xfrm>
            <a:off x="457200" y="4467649"/>
            <a:ext cx="4846800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/>
              </a:rPr>
              <a:t>https://github.com/ptwobrussell/Mining-the-Social-Web-2nd-Edition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005923" y="428106"/>
            <a:ext cx="1069135" cy="44579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endParaRPr lang="en-US" sz="2246" b="1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7046" y="448389"/>
            <a:ext cx="1069135" cy="44579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endParaRPr lang="en-US" sz="2246" b="1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08921"/>
            <a:ext cx="2696400" cy="50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endParaRPr lang="en-US" sz="2246" b="1" dirty="0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" y="3313"/>
            <a:ext cx="2696579" cy="1903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r>
              <a:rPr lang="en-US" sz="5860" b="1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Course Plan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92263" y="3702679"/>
            <a:ext cx="1884175" cy="79151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r>
              <a:rPr lang="en-US" sz="2246" b="1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Final</a:t>
            </a:r>
            <a:br>
              <a:rPr lang="en-US" sz="2246" b="1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sz="2246" b="1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Countdown!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678"/>
          <a:stretch/>
        </p:blipFill>
        <p:spPr>
          <a:xfrm>
            <a:off x="2696582" y="407665"/>
            <a:ext cx="6123175" cy="43194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02691" y="3713312"/>
            <a:ext cx="5558046" cy="123262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endParaRPr lang="en-US" sz="2246" b="1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86087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463" descr="Shape 463"/>
          <p:cNvPicPr>
            <a:picLocks noChangeAspect="1"/>
          </p:cNvPicPr>
          <p:nvPr/>
        </p:nvPicPr>
        <p:blipFill>
          <a:blip r:embed="rId2">
            <a:extLst/>
          </a:blip>
          <a:srcRect t="1272" b="13910"/>
          <a:stretch>
            <a:fillRect/>
          </a:stretch>
        </p:blipFill>
        <p:spPr>
          <a:xfrm>
            <a:off x="-50" y="-1"/>
            <a:ext cx="9144049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464"/>
          <p:cNvSpPr txBox="1">
            <a:spLocks noGrp="1"/>
          </p:cNvSpPr>
          <p:nvPr>
            <p:ph type="title" idx="4294967295"/>
          </p:nvPr>
        </p:nvSpPr>
        <p:spPr>
          <a:xfrm>
            <a:off x="335950" y="264024"/>
            <a:ext cx="8311799" cy="748202"/>
          </a:xfrm>
          <a:prstGeom prst="rect">
            <a:avLst/>
          </a:prstGeom>
        </p:spPr>
        <p:txBody>
          <a:bodyPr/>
          <a:lstStyle>
            <a:lvl1pPr defTabSz="566927">
              <a:defRPr sz="1984" b="1"/>
            </a:lvl1pPr>
          </a:lstStyle>
          <a:p>
            <a:r>
              <a:t>Practical Network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46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in Python</a:t>
            </a:r>
          </a:p>
        </p:txBody>
      </p:sp>
      <p:sp>
        <p:nvSpPr>
          <p:cNvPr id="732" name="Shape 470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279902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00000"/>
              </a:lnSpc>
            </a:pPr>
            <a:r>
              <a:t>custom compiled code </a:t>
            </a:r>
            <a:r>
              <a:rPr i="1"/>
              <a:t>plus</a:t>
            </a:r>
            <a:r>
              <a:t> Python</a:t>
            </a:r>
          </a:p>
          <a:p>
            <a:pPr marL="914400" lvl="1" indent="-342900">
              <a:lnSpc>
                <a:spcPct val="100000"/>
              </a:lnSpc>
              <a:buSzPct val="112500"/>
              <a:defRPr sz="1600"/>
            </a:pPr>
            <a:r>
              <a:t>Boost Graph</a:t>
            </a:r>
          </a:p>
          <a:p>
            <a:pPr marL="914400" lvl="1" indent="-342900">
              <a:lnSpc>
                <a:spcPct val="100000"/>
              </a:lnSpc>
              <a:buSzPct val="112500"/>
              <a:defRPr sz="1600"/>
            </a:pPr>
            <a:r>
              <a:t>igraph</a:t>
            </a:r>
          </a:p>
          <a:p>
            <a:pPr marL="914400" lvl="1" indent="-342900">
              <a:lnSpc>
                <a:spcPct val="100000"/>
              </a:lnSpc>
              <a:spcBef>
                <a:spcPts val="1000"/>
              </a:spcBef>
              <a:buSzPct val="112500"/>
              <a:defRPr sz="1600"/>
            </a:pPr>
            <a:r>
              <a:t>Graphviz</a:t>
            </a:r>
          </a:p>
          <a:p>
            <a:pPr marL="457200" indent="-342900">
              <a:lnSpc>
                <a:spcPct val="100000"/>
              </a:lnSpc>
            </a:pPr>
            <a:r>
              <a:t>Python-based</a:t>
            </a:r>
          </a:p>
          <a:p>
            <a:pPr marL="914400" lvl="1" indent="-342900">
              <a:lnSpc>
                <a:spcPct val="100000"/>
              </a:lnSpc>
              <a:buSzPct val="112500"/>
              <a:defRPr sz="1600"/>
            </a:pPr>
            <a:r>
              <a:t>NetworkX</a:t>
            </a:r>
          </a:p>
        </p:txBody>
      </p:sp>
      <p:pic>
        <p:nvPicPr>
          <p:cNvPr id="733" name="Shape 471" descr="Shape 4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47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37" name="Shape 477"/>
          <p:cNvSpPr txBox="1">
            <a:spLocks noGrp="1"/>
          </p:cNvSpPr>
          <p:nvPr>
            <p:ph type="body" idx="4294967295"/>
          </p:nvPr>
        </p:nvSpPr>
        <p:spPr>
          <a:xfrm>
            <a:off x="320275" y="997699"/>
            <a:ext cx="8362199" cy="3444601"/>
          </a:xfrm>
          <a:prstGeom prst="rect">
            <a:avLst/>
          </a:prstGeom>
        </p:spPr>
        <p:txBody>
          <a:bodyPr/>
          <a:lstStyle/>
          <a:p>
            <a:pPr marL="425195" indent="-212597" defTabSz="850391">
              <a:lnSpc>
                <a:spcPct val="100000"/>
              </a:lnSpc>
              <a:spcBef>
                <a:spcPts val="1400"/>
              </a:spcBef>
              <a:defRPr sz="1674"/>
            </a:pPr>
            <a:r>
              <a:t>data structures</a:t>
            </a:r>
          </a:p>
          <a:p>
            <a:pPr marL="850391" lvl="1" indent="-212597" defTabSz="850391">
              <a:lnSpc>
                <a:spcPct val="100000"/>
              </a:lnSpc>
              <a:spcBef>
                <a:spcPts val="900"/>
              </a:spcBef>
              <a:defRPr sz="1488"/>
            </a:pPr>
            <a:r>
              <a:t>for representing many types of networks, graphs</a:t>
            </a:r>
          </a:p>
          <a:p>
            <a:pPr marL="425195" indent="-212597" defTabSz="850391">
              <a:lnSpc>
                <a:spcPct val="100000"/>
              </a:lnSpc>
              <a:spcBef>
                <a:spcPts val="1400"/>
              </a:spcBef>
              <a:defRPr sz="1674"/>
            </a:pPr>
            <a:r>
              <a:t>flexibility</a:t>
            </a:r>
          </a:p>
          <a:p>
            <a:pPr marL="850391" lvl="1" indent="-212597" defTabSz="850391">
              <a:lnSpc>
                <a:spcPct val="100000"/>
              </a:lnSpc>
              <a:spcBef>
                <a:spcPts val="900"/>
              </a:spcBef>
              <a:defRPr sz="1488"/>
            </a:pPr>
            <a:r>
              <a:t>ideal for representing networks found in many different fields</a:t>
            </a:r>
          </a:p>
          <a:p>
            <a:pPr marL="425195" indent="-212597" defTabSz="850391">
              <a:lnSpc>
                <a:spcPct val="100000"/>
              </a:lnSpc>
              <a:spcBef>
                <a:spcPts val="1400"/>
              </a:spcBef>
              <a:defRPr sz="1674"/>
            </a:pPr>
            <a:r>
              <a:t>easy interface to existing code bases </a:t>
            </a:r>
          </a:p>
          <a:p>
            <a:pPr marL="850391" lvl="1" indent="-212597" defTabSz="850391">
              <a:lnSpc>
                <a:spcPct val="100000"/>
              </a:lnSpc>
              <a:spcBef>
                <a:spcPts val="900"/>
              </a:spcBef>
              <a:defRPr sz="1488"/>
            </a:pPr>
            <a:r>
              <a:t>legacy algorithms in C, C++, and FORTRAN</a:t>
            </a:r>
          </a:p>
          <a:p>
            <a:pPr marL="425195" indent="-212597" defTabSz="850391">
              <a:lnSpc>
                <a:spcPct val="100000"/>
              </a:lnSpc>
              <a:spcBef>
                <a:spcPts val="1400"/>
              </a:spcBef>
              <a:defRPr sz="1674"/>
            </a:pPr>
            <a:r>
              <a:t>productivity</a:t>
            </a:r>
          </a:p>
          <a:p>
            <a:pPr marL="850391" lvl="1" indent="-212597" defTabSz="850391">
              <a:lnSpc>
                <a:spcPct val="100000"/>
              </a:lnSpc>
              <a:spcBef>
                <a:spcPts val="1400"/>
              </a:spcBef>
              <a:defRPr sz="1488"/>
            </a:pPr>
            <a:r>
              <a:t>user can focus on computational network modelling </a:t>
            </a:r>
            <a:br/>
            <a:r>
              <a:t>rather than software tool development</a:t>
            </a:r>
          </a:p>
        </p:txBody>
      </p:sp>
      <p:pic>
        <p:nvPicPr>
          <p:cNvPr id="738" name="Shape 478" descr="Shape 4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483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Visualisation using NetworkX</a:t>
            </a:r>
          </a:p>
        </p:txBody>
      </p:sp>
      <p:sp>
        <p:nvSpPr>
          <p:cNvPr id="742" name="Shape 484"/>
          <p:cNvSpPr txBox="1">
            <a:spLocks noGrp="1"/>
          </p:cNvSpPr>
          <p:nvPr>
            <p:ph type="body" sz="half" idx="4294967295"/>
          </p:nvPr>
        </p:nvSpPr>
        <p:spPr>
          <a:xfrm>
            <a:off x="320275" y="862875"/>
            <a:ext cx="8362199" cy="1375201"/>
          </a:xfrm>
          <a:prstGeom prst="rect">
            <a:avLst/>
          </a:prstGeom>
        </p:spPr>
        <p:txBody>
          <a:bodyPr/>
          <a:lstStyle>
            <a:lvl1pPr marL="457200" indent="-228600">
              <a:lnSpc>
                <a:spcPct val="100000"/>
              </a:lnSpc>
            </a:lvl1pPr>
          </a:lstStyle>
          <a:p>
            <a:r>
              <a:t>okay for small graphs </a:t>
            </a:r>
          </a:p>
        </p:txBody>
      </p:sp>
      <p:pic>
        <p:nvPicPr>
          <p:cNvPr id="743" name="Shape 485" descr="Shape 4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Shape 486" descr="Shape 48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628475"/>
            <a:ext cx="8088029" cy="250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business-affiliate-network.png" descr="business-affiliate-netwo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491" descr="Shape 49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650" y="1472224"/>
            <a:ext cx="6936549" cy="3290275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Shape 492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Visualisation using NetworkX</a:t>
            </a:r>
          </a:p>
        </p:txBody>
      </p:sp>
      <p:sp>
        <p:nvSpPr>
          <p:cNvPr id="749" name="Shape 493"/>
          <p:cNvSpPr txBox="1">
            <a:spLocks noGrp="1"/>
          </p:cNvSpPr>
          <p:nvPr>
            <p:ph type="body" sz="quarter" idx="4294967295"/>
          </p:nvPr>
        </p:nvSpPr>
        <p:spPr>
          <a:xfrm>
            <a:off x="320275" y="862875"/>
            <a:ext cx="8362199" cy="972300"/>
          </a:xfrm>
          <a:prstGeom prst="rect">
            <a:avLst/>
          </a:prstGeom>
        </p:spPr>
        <p:txBody>
          <a:bodyPr/>
          <a:lstStyle/>
          <a:p>
            <a:pPr marL="457200" indent="-228600">
              <a:lnSpc>
                <a:spcPct val="100000"/>
              </a:lnSpc>
            </a:pPr>
            <a:r>
              <a:t>can export network data and draw with other programs </a:t>
            </a:r>
            <a:br/>
            <a:r>
              <a:t>e.g GraphViz, matplotlib</a:t>
            </a:r>
          </a:p>
        </p:txBody>
      </p:sp>
      <p:pic>
        <p:nvPicPr>
          <p:cNvPr id="750" name="Shape 494" descr="Shape 49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business-affiliate-network.png" descr="business-affiliate-netwo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49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54" name="Shape 500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 defTabSz="886968">
              <a:lnSpc>
                <a:spcPct val="100000"/>
              </a:lnSpc>
              <a:spcBef>
                <a:spcPts val="1500"/>
              </a:spcBef>
              <a:buClr>
                <a:schemeClr val="accent2">
                  <a:lumOff val="21764"/>
                </a:schemeClr>
              </a:buClr>
              <a:buSzTx/>
              <a:buNone/>
              <a:defRPr sz="1746" b="1"/>
            </a:pPr>
            <a:r>
              <a:t>Creating and populating a graph</a:t>
            </a:r>
            <a:r>
              <a:rPr b="0"/>
              <a:t>	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Instantiate a graph: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import networkx as nx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= nx.Graph()</a:t>
            </a:r>
            <a:br/>
            <a:endParaRPr/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Add one node: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g.add_node(1) # method of nx.Graph</a:t>
            </a:r>
            <a:br/>
            <a:endParaRPr/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Add a list of nodes: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g.add_nodes_from([2 ,3])</a:t>
            </a:r>
            <a:br/>
            <a:endParaRPr/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Add a container of nodes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 = nx.path_graph(10)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g.add_nodes_from(h) # g now contains the nodes of h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746">
                <a:solidFill>
                  <a:schemeClr val="accent2">
                    <a:lumOff val="21764"/>
                  </a:schemeClr>
                </a:solidFill>
              </a:defRPr>
            </a:pPr>
            <a:endParaRPr sz="126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Remove a specific node: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g.remove_node(2)</a:t>
            </a:r>
          </a:p>
        </p:txBody>
      </p:sp>
      <p:pic>
        <p:nvPicPr>
          <p:cNvPr id="755" name="Shape 501" descr="Shape 5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50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59" name="Shape 507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A node can be any hashable object:</a:t>
            </a:r>
            <a:r>
              <a:rPr b="0" dirty="0"/>
              <a:t> </a:t>
            </a:r>
            <a:br>
              <a:rPr b="0" dirty="0"/>
            </a:br>
            <a:r>
              <a:rPr b="0" dirty="0"/>
              <a:t>	strings, numbers, files, functions, etc.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import </a:t>
            </a:r>
            <a:r>
              <a:rPr dirty="0"/>
              <a:t>math</a:t>
            </a:r>
            <a:br>
              <a:rPr dirty="0"/>
            </a:br>
            <a:r>
              <a:rPr dirty="0"/>
              <a:t>g.add_node(math.cos) # cosine function</a:t>
            </a:r>
            <a:br>
              <a:rPr dirty="0"/>
            </a:br>
            <a:r>
              <a:rPr dirty="0"/>
              <a:t>fh = open(’tmp.txt’,’w’) # file handle</a:t>
            </a:r>
            <a:br>
              <a:rPr dirty="0"/>
            </a:br>
            <a:r>
              <a:rPr dirty="0"/>
              <a:t>g.add_node(fh)</a:t>
            </a:r>
            <a:br>
              <a:rPr dirty="0"/>
            </a:br>
            <a:r>
              <a:rPr dirty="0"/>
              <a:t>print g.nodes()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[&lt;built-in function cos&gt;, &lt;open file ’tmp.txt’, mode ’w’ at 0x30dc38&gt;]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g.add_node(’a’)</a:t>
            </a:r>
          </a:p>
        </p:txBody>
      </p:sp>
      <p:pic>
        <p:nvPicPr>
          <p:cNvPr id="760" name="Shape 508" descr="Shape 50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513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64" name="Shape 514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Adding edges to a graph</a:t>
            </a:r>
            <a:r>
              <a:rPr b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Single edge</a:t>
            </a:r>
            <a:br/>
            <a:r>
              <a:t>g.add_edge(1,2)</a:t>
            </a:r>
            <a:br/>
            <a:r>
              <a:t>e = (2,3)</a:t>
            </a:r>
            <a:br/>
            <a:r>
              <a:t>g.add_edge(*e) # unpack edge tuple</a:t>
            </a:r>
            <a:br/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List of edges</a:t>
            </a:r>
            <a:br/>
            <a:r>
              <a:t>g.add_edges_from([(1 ,2) ,(1 ,3)])</a:t>
            </a:r>
            <a:br/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Container of edges</a:t>
            </a:r>
            <a:br/>
            <a:r>
              <a:t>g.add_edges_from(h.edges())</a:t>
            </a:r>
            <a:br/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In contrast, you can remove any edge of the graph</a:t>
            </a:r>
            <a:br/>
            <a:r>
              <a:t>g.remove_edge(1,2)</a:t>
            </a:r>
          </a:p>
        </p:txBody>
      </p:sp>
      <p:pic>
        <p:nvPicPr>
          <p:cNvPr id="765" name="Shape 515" descr="Shape 5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520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69" name="Shape 521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886968">
              <a:lnSpc>
                <a:spcPct val="100000"/>
              </a:lnSpc>
              <a:spcBef>
                <a:spcPts val="1500"/>
              </a:spcBef>
              <a:buClr>
                <a:schemeClr val="accent2">
                  <a:lumOff val="21764"/>
                </a:schemeClr>
              </a:buClr>
              <a:buSzTx/>
              <a:buNone/>
              <a:defRPr sz="1746" b="1"/>
            </a:pPr>
            <a:r>
              <a:t>Properties of a graph</a:t>
            </a:r>
            <a:r>
              <a:rPr b="0"/>
              <a:t>	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g.number_of_nodes() # also g.order()</a:t>
            </a:r>
            <a:br/>
            <a:r>
              <a:t>4</a:t>
            </a:r>
            <a:br/>
            <a:endParaRPr/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g.number_of_edges() # also g.size()</a:t>
            </a:r>
            <a:br/>
            <a:r>
              <a:t>2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/>
            </a:r>
            <a:br/>
            <a:r>
              <a:t>g.nodes()</a:t>
            </a:r>
            <a:br/>
            <a:r>
              <a:t>[1, 2, 3, ‘a’]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/>
            </a:r>
            <a:br/>
            <a:r>
              <a:t>g.edges()</a:t>
            </a:r>
            <a:br/>
            <a:r>
              <a:t>[(1, 2), (1, 3)]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/>
            </a:r>
            <a:br/>
            <a:r>
              <a:t>g.neighbors(1)</a:t>
            </a:r>
            <a:br/>
            <a:r>
              <a:t>[2, 3]</a:t>
            </a:r>
            <a:br/>
            <a:endParaRPr/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g.degree(1)</a:t>
            </a:r>
            <a:br/>
            <a:r>
              <a:t>2</a:t>
            </a:r>
          </a:p>
        </p:txBody>
      </p:sp>
      <p:pic>
        <p:nvPicPr>
          <p:cNvPr id="770" name="Shape 522" descr="Shape 5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527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74" name="Shape 528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Graph, Node, and Edge Attributes</a:t>
            </a:r>
            <a:r>
              <a:rPr b="0" dirty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G </a:t>
            </a:r>
            <a:r>
              <a:rPr dirty="0"/>
              <a:t>= nx.Graph(day="Friday")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G.graph['day'] = "Monday"</a:t>
            </a:r>
          </a:p>
        </p:txBody>
      </p:sp>
      <p:pic>
        <p:nvPicPr>
          <p:cNvPr id="775" name="Shape 529" descr="Shape 5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>
            <a:off x="446503" y="480319"/>
            <a:ext cx="8250995" cy="155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73" name="Line"/>
          <p:cNvSpPr/>
          <p:nvPr/>
        </p:nvSpPr>
        <p:spPr>
          <a:xfrm>
            <a:off x="446503" y="891164"/>
            <a:ext cx="8250995" cy="155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46502">
              <a:defRPr sz="1200" b="0">
                <a:uFillTx/>
              </a:defRPr>
            </a:pPr>
            <a:endParaRPr sz="117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74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62784" y="488072"/>
            <a:ext cx="6251036" cy="6061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</a:t>
            </a:r>
            <a:r>
              <a:rPr lang="en-GB" dirty="0" smtClean="0"/>
              <a:t>16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75" name="FINAL PROJECT…"/>
          <p:cNvSpPr txBox="1"/>
          <p:nvPr/>
        </p:nvSpPr>
        <p:spPr>
          <a:xfrm>
            <a:off x="339528" y="1094260"/>
            <a:ext cx="8229291" cy="3803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209" tIns="37209" rIns="37209" bIns="37209"/>
          <a:lstStyle/>
          <a:p>
            <a:pPr marL="27079" marR="27079" defTabSz="570530">
              <a:lnSpc>
                <a:spcPts val="7422"/>
              </a:lnSpc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7617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FINAL PROJECT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lang="en-GB" sz="1953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- Final Project split into 4-parts: [Review with James 5mins]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	(a) Real-world Problem Identification [Lesson 14]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	(b) Data Cleaning [Lesson 15]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	(c) Model &amp; Validation [Lesson 16]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	(d) Presentation &amp; Storytelling [Lesson 17]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lang="en-GB" sz="1953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Lesson 18 </a:t>
            </a:r>
            <a:r>
              <a:rPr lang="mr-IN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–</a:t>
            </a: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any final queries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Lesson 19 &amp; 20 </a:t>
            </a:r>
            <a:r>
              <a:rPr lang="mr-IN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–</a:t>
            </a:r>
            <a:r>
              <a:rPr lang="en-GB" sz="1953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Presenting final project back to class</a:t>
            </a: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lang="en-GB" sz="1953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marL="27079" marR="27079" defTabSz="570530">
              <a:lnSpc>
                <a:spcPts val="2442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lang="en-GB" sz="1953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286" y="3309275"/>
            <a:ext cx="5486398" cy="295162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611" tIns="49611" rIns="49611" bIns="49611" numCol="1" spcCol="38100" rtlCol="0" anchor="ctr">
            <a:spAutoFit/>
          </a:bodyPr>
          <a:lstStyle/>
          <a:p>
            <a:pPr algn="ctr" defTabSz="570530"/>
            <a:endParaRPr lang="en-US" sz="2246" b="1">
              <a:uFill>
                <a:solidFill>
                  <a:srgbClr val="000000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732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534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79" name="Shape 535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Node Attributes</a:t>
            </a:r>
            <a:r>
              <a:rPr b="0" dirty="0"/>
              <a:t>	</a:t>
            </a:r>
          </a:p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sz="1600"/>
            </a:pPr>
            <a:r>
              <a:rPr dirty="0"/>
              <a:t>On </a:t>
            </a:r>
            <a:r>
              <a:rPr i="1" dirty="0"/>
              <a:t>access </a:t>
            </a:r>
            <a:r>
              <a:rPr dirty="0"/>
              <a:t>(only), the nodes of a NetworkX graph behave like the primary keys of a Python dict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g.add_node(1</a:t>
            </a:r>
            <a:r>
              <a:rPr dirty="0"/>
              <a:t>, time=’5pm’)</a:t>
            </a:r>
            <a:br>
              <a:rPr dirty="0"/>
            </a:br>
            <a:r>
              <a:rPr dirty="0"/>
              <a:t>g.node[1][’time’]</a:t>
            </a:r>
            <a:br>
              <a:rPr dirty="0"/>
            </a:br>
            <a:r>
              <a:rPr dirty="0"/>
              <a:t>’5pm’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g.node[1]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{’time’: ’5pm’}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G.add_nodes_from([3], time='2pm')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G.nodes[1]['room'] = 714</a:t>
            </a:r>
            <a:br>
              <a:rPr dirty="0"/>
            </a:br>
            <a:r>
              <a:rPr dirty="0"/>
              <a:t>G.nodes.data()</a:t>
            </a:r>
            <a:br>
              <a:rPr dirty="0"/>
            </a:br>
            <a:r>
              <a:rPr dirty="0"/>
              <a:t>NodeDataView({1: {'room': 714, 'time': '5pm'}, 3: {'time': '2pm'}})</a:t>
            </a:r>
          </a:p>
        </p:txBody>
      </p:sp>
      <p:pic>
        <p:nvPicPr>
          <p:cNvPr id="780" name="Shape 536" descr="Shape 5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541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84" name="Shape 542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Edge Attributes</a:t>
            </a:r>
            <a:r>
              <a:rPr b="0" dirty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g.add_edge(1</a:t>
            </a:r>
            <a:r>
              <a:rPr dirty="0"/>
              <a:t>, 2, weight=4.0)</a:t>
            </a:r>
            <a:br>
              <a:rPr dirty="0"/>
            </a:br>
            <a:r>
              <a:rPr dirty="0"/>
              <a:t>g[1][2]</a:t>
            </a:r>
            <a:br>
              <a:rPr dirty="0"/>
            </a:br>
            <a:r>
              <a:rPr dirty="0"/>
              <a:t>{‘weight’: 4.0}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g[1][2][‘weight’] = 5.0 # change the weight of an existing edge </a:t>
            </a:r>
            <a:br>
              <a:rPr dirty="0"/>
            </a:br>
            <a:r>
              <a:rPr dirty="0"/>
              <a:t>g[1][2]</a:t>
            </a:r>
            <a:br>
              <a:rPr dirty="0"/>
            </a:br>
            <a:r>
              <a:rPr dirty="0"/>
              <a:t>{‘weight’: 5.0}</a:t>
            </a:r>
          </a:p>
        </p:txBody>
      </p:sp>
      <p:pic>
        <p:nvPicPr>
          <p:cNvPr id="785" name="Shape 543" descr="Shape 5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8" name="Shape 544"/>
          <p:cNvGrpSpPr/>
          <p:nvPr/>
        </p:nvGrpSpPr>
        <p:grpSpPr>
          <a:xfrm>
            <a:off x="4644649" y="3141374"/>
            <a:ext cx="3505501" cy="1314601"/>
            <a:chOff x="0" y="0"/>
            <a:chExt cx="3505499" cy="1314599"/>
          </a:xfrm>
        </p:grpSpPr>
        <p:sp>
          <p:nvSpPr>
            <p:cNvPr id="786" name="Rectangle"/>
            <p:cNvSpPr/>
            <p:nvPr/>
          </p:nvSpPr>
          <p:spPr>
            <a:xfrm>
              <a:off x="0" y="0"/>
              <a:ext cx="3505500" cy="131460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7" name="examples:…"/>
            <p:cNvSpPr txBox="1"/>
            <p:nvPr/>
          </p:nvSpPr>
          <p:spPr>
            <a:xfrm>
              <a:off x="0" y="10249"/>
              <a:ext cx="3505500" cy="129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50000"/>
                </a:lnSpc>
                <a:defRPr i="1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examples</a:t>
              </a:r>
              <a:r>
                <a:rPr i="0"/>
                <a:t>: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modelling road networks</a:t>
              </a:r>
            </a:p>
            <a:p>
              <a:pPr marL="914400" lvl="1" indent="-304800">
                <a:buClr>
                  <a:schemeClr val="accent5"/>
                </a:buClr>
                <a:buSzPct val="100000"/>
                <a:buFont typeface="Helvetica"/>
                <a:buChar char="○"/>
                <a:defRPr sz="12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weight = distance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modelling social networks</a:t>
              </a:r>
            </a:p>
            <a:p>
              <a:pPr marL="914400" lvl="1" indent="-304800">
                <a:buClr>
                  <a:schemeClr val="accent5"/>
                </a:buClr>
                <a:buSzPct val="100000"/>
                <a:buFont typeface="Helvetica"/>
                <a:buChar char="○"/>
                <a:defRPr sz="12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weight = strength of association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54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91" name="Shape 550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Note and Edge Iterators</a:t>
            </a:r>
            <a:r>
              <a:rPr b="0" dirty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for </a:t>
            </a:r>
            <a:r>
              <a:rPr dirty="0"/>
              <a:t>node in g.nodes():</a:t>
            </a:r>
            <a:br>
              <a:rPr dirty="0"/>
            </a:br>
            <a:r>
              <a:rPr dirty="0"/>
              <a:t>    print node, g.degree(node)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n1, n2, attr in g.edges(data=True): # unpacking</a:t>
            </a:r>
            <a:br>
              <a:rPr dirty="0"/>
            </a:br>
            <a:r>
              <a:rPr dirty="0"/>
              <a:t>    print n1, n2, attr[‘weight’]</a:t>
            </a:r>
          </a:p>
        </p:txBody>
      </p:sp>
      <p:pic>
        <p:nvPicPr>
          <p:cNvPr id="792" name="Shape 551" descr="Shape 5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55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796" name="Shape 557"/>
          <p:cNvSpPr txBox="1">
            <a:spLocks noGrp="1"/>
          </p:cNvSpPr>
          <p:nvPr>
            <p:ph type="body" sz="half" idx="4294967295"/>
          </p:nvPr>
        </p:nvSpPr>
        <p:spPr>
          <a:xfrm>
            <a:off x="320275" y="997699"/>
            <a:ext cx="8362199" cy="14697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Dijkstra’s </a:t>
            </a:r>
            <a:r>
              <a:rPr dirty="0" smtClean="0"/>
              <a:t>algorithm</a:t>
            </a:r>
            <a:r>
              <a:rPr lang="en-GB" dirty="0"/>
              <a:t> </a:t>
            </a:r>
            <a:r>
              <a:rPr lang="en-GB" dirty="0" smtClean="0"/>
              <a:t>                   </a:t>
            </a:r>
            <a:r>
              <a:rPr lang="en-GB" dirty="0" smtClean="0">
                <a:solidFill>
                  <a:srgbClr val="0070C0"/>
                </a:solidFill>
              </a:rPr>
              <a:t>https</a:t>
            </a:r>
            <a:r>
              <a:rPr lang="en-GB" dirty="0">
                <a:solidFill>
                  <a:srgbClr val="0070C0"/>
                </a:solidFill>
              </a:rPr>
              <a:t>://</a:t>
            </a:r>
            <a:r>
              <a:rPr lang="en-GB" dirty="0" err="1">
                <a:solidFill>
                  <a:srgbClr val="0070C0"/>
                </a:solidFill>
              </a:rPr>
              <a:t>youtu.be</a:t>
            </a:r>
            <a:r>
              <a:rPr lang="en-GB" dirty="0">
                <a:solidFill>
                  <a:srgbClr val="0070C0"/>
                </a:solidFill>
              </a:rPr>
              <a:t>/_lHSawdgXpI </a:t>
            </a:r>
            <a:r>
              <a:rPr b="0" dirty="0">
                <a:solidFill>
                  <a:srgbClr val="0070C0"/>
                </a:solidFill>
              </a:rPr>
              <a:t>	</a:t>
            </a:r>
          </a:p>
          <a:p>
            <a:pPr marL="457200" indent="-228600">
              <a:lnSpc>
                <a:spcPct val="100000"/>
              </a:lnSpc>
            </a:pPr>
            <a:r>
              <a:rPr dirty="0"/>
              <a:t>finds the shortest path in a weighted or unweighted network:</a:t>
            </a:r>
          </a:p>
        </p:txBody>
      </p:sp>
      <p:pic>
        <p:nvPicPr>
          <p:cNvPr id="797" name="Shape 558" descr="Shape 5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Shape 559" descr="Shape 5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273" y="2010199"/>
            <a:ext cx="5281002" cy="255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business-affiliate-network.png" descr="business-affiliate-netwo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564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802" name="Shape 565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rPr dirty="0"/>
              <a:t>Directed Graphs</a:t>
            </a:r>
            <a:r>
              <a:rPr b="0" dirty="0"/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dg </a:t>
            </a:r>
            <a:r>
              <a:rPr dirty="0"/>
              <a:t>= nx.DiGraph()</a:t>
            </a:r>
            <a:br>
              <a:rPr dirty="0"/>
            </a:br>
            <a:r>
              <a:rPr dirty="0"/>
              <a:t>dg.add_weighted_edges_from([(1, 4, 0.5), (3, 1, 0.75)])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dg.out_degree(1, weighted=True)</a:t>
            </a:r>
            <a:br>
              <a:rPr dirty="0"/>
            </a:br>
            <a:r>
              <a:rPr dirty="0"/>
              <a:t>0.5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dg.degree(1, weighted=True)</a:t>
            </a:r>
            <a:br>
              <a:rPr dirty="0"/>
            </a:br>
            <a:r>
              <a:rPr dirty="0"/>
              <a:t>1.25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dg.successors(1)</a:t>
            </a:r>
            <a:br>
              <a:rPr dirty="0"/>
            </a:br>
            <a:r>
              <a:rPr dirty="0"/>
              <a:t>[4]</a:t>
            </a:r>
            <a:br>
              <a:rPr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dg.predecessors(1)</a:t>
            </a:r>
            <a:br>
              <a:rPr dirty="0"/>
            </a:br>
            <a:r>
              <a:rPr dirty="0"/>
              <a:t>[3]</a:t>
            </a:r>
          </a:p>
        </p:txBody>
      </p:sp>
      <p:pic>
        <p:nvPicPr>
          <p:cNvPr id="803" name="Shape 566" descr="Shape 5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6" name="Shape 567"/>
          <p:cNvGrpSpPr/>
          <p:nvPr/>
        </p:nvGrpSpPr>
        <p:grpSpPr>
          <a:xfrm>
            <a:off x="4644649" y="3113524"/>
            <a:ext cx="3505501" cy="1370301"/>
            <a:chOff x="0" y="0"/>
            <a:chExt cx="3505499" cy="1370299"/>
          </a:xfrm>
        </p:grpSpPr>
        <p:sp>
          <p:nvSpPr>
            <p:cNvPr id="804" name="Rectangle"/>
            <p:cNvSpPr/>
            <p:nvPr/>
          </p:nvSpPr>
          <p:spPr>
            <a:xfrm>
              <a:off x="0" y="27850"/>
              <a:ext cx="3505500" cy="13146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5" name="examples:…"/>
            <p:cNvSpPr txBox="1"/>
            <p:nvPr/>
          </p:nvSpPr>
          <p:spPr>
            <a:xfrm>
              <a:off x="0" y="-1"/>
              <a:ext cx="3505500" cy="1370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50000"/>
                </a:lnSpc>
                <a:defRPr i="1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examples</a:t>
              </a:r>
              <a:r>
                <a:rPr i="0"/>
                <a:t>: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link structure of a website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natural language modelling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business process modelling</a:t>
              </a:r>
            </a:p>
            <a:p>
              <a:pPr marL="457200" indent="-228600">
                <a:buClr>
                  <a:schemeClr val="accent5"/>
                </a:buClr>
                <a:buSzPct val="100000"/>
                <a:buFont typeface="Helvetica"/>
                <a:buChar char="●"/>
                <a:defRPr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assembly line control</a:t>
              </a:r>
            </a:p>
          </p:txBody>
        </p:sp>
      </p:grpSp>
      <p:pic>
        <p:nvPicPr>
          <p:cNvPr id="807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572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810" name="Shape 573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Multigraphs</a:t>
            </a:r>
            <a:r>
              <a:rPr b="0"/>
              <a:t>	</a:t>
            </a:r>
          </a:p>
          <a:p>
            <a:pPr marL="457200" indent="-330200">
              <a:lnSpc>
                <a:spcPct val="100000"/>
              </a:lnSpc>
              <a:spcBef>
                <a:spcPts val="0"/>
              </a:spcBef>
              <a:defRPr sz="1600"/>
            </a:pPr>
            <a:r>
              <a:t>allow multiple edges between any pair of nodes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mg = nx.MultiGraph()</a:t>
            </a:r>
            <a:br/>
            <a:r>
              <a:t>mg.add_weighted_edges_from([(1,2,.5), (1,2,.75), (2,3,.5)])</a:t>
            </a:r>
            <a:br/>
            <a:r>
              <a:t>mg.degree(weighted=True)</a:t>
            </a:r>
            <a:br/>
            <a:r>
              <a:t>{1: 1.25, 2: 1.75, 3: 0.5}</a:t>
            </a:r>
          </a:p>
        </p:txBody>
      </p:sp>
      <p:pic>
        <p:nvPicPr>
          <p:cNvPr id="811" name="Shape 574" descr="Shape 5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57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815" name="Shape 580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b="1" i="1"/>
            </a:pPr>
            <a:r>
              <a:t>Conversion to undirected graph</a:t>
            </a:r>
            <a:br/>
            <a:endParaRPr/>
          </a:p>
          <a:p>
            <a:pPr marL="457200" indent="-330200">
              <a:lnSpc>
                <a:spcPct val="100000"/>
              </a:lnSpc>
              <a:spcBef>
                <a:spcPts val="0"/>
              </a:spcBef>
              <a:defRPr sz="1600"/>
            </a:pPr>
            <a:r>
              <a:t>some algorithms don’t support </a:t>
            </a:r>
            <a:r>
              <a:rPr i="1"/>
              <a:t>directed </a:t>
            </a:r>
            <a:r>
              <a:t>or </a:t>
            </a:r>
            <a:r>
              <a:rPr i="1"/>
              <a:t>multiple </a:t>
            </a:r>
            <a:r>
              <a:t>edges</a:t>
            </a:r>
          </a:p>
          <a:p>
            <a:pPr marL="457200" indent="-330200">
              <a:lnSpc>
                <a:spcPct val="100000"/>
              </a:lnSpc>
              <a:spcBef>
                <a:spcPts val="0"/>
              </a:spcBef>
              <a:defRPr sz="1600"/>
            </a:pPr>
            <a:r>
              <a:t>to use these on a directed graph or multigraph it must first be converted to an undirected graph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21764"/>
                  </a:schemeClr>
                </a:solidFill>
              </a:defRPr>
            </a:pP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Graph.to_undirected()  </a:t>
            </a:r>
          </a:p>
        </p:txBody>
      </p:sp>
      <p:pic>
        <p:nvPicPr>
          <p:cNvPr id="816" name="Shape 581" descr="Shape 5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586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820" name="Shape 587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/>
            </a:pPr>
            <a:r>
              <a:t>Graph Operators</a:t>
            </a:r>
            <a:r>
              <a:rPr b="0"/>
              <a:t>	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subgraph(G, nbunch)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induce subgraph of G on nodes in nbunch (an iterable)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union(G1,G2)		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graph union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disjoint_union(G1,G2)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graph union assuming all nodes are different</a:t>
            </a:r>
          </a:p>
          <a:p>
            <a:pPr lvl="2"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cartesian_product(G1,G2)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return Cartesian product graph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compose(G1,G2)	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combine graphs identifying nodes common to both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complement(G)		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graph complement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create_empty_copy(G)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return an empty copy of the same graph class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convert_to_undirected(G)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return an undirected representation of G</a:t>
            </a: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convert_to_directed(G)		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return a directed representation of G </a:t>
            </a:r>
          </a:p>
        </p:txBody>
      </p:sp>
      <p:pic>
        <p:nvPicPr>
          <p:cNvPr id="821" name="Shape 588" descr="Shape 58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593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sp>
        <p:nvSpPr>
          <p:cNvPr id="825" name="Shape 594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/>
          <a:lstStyle/>
          <a:p>
            <a:pPr defTabSz="886968">
              <a:lnSpc>
                <a:spcPct val="100000"/>
              </a:lnSpc>
              <a:spcBef>
                <a:spcPts val="1500"/>
              </a:spcBef>
              <a:buClr>
                <a:schemeClr val="accent2">
                  <a:lumOff val="21764"/>
                </a:schemeClr>
              </a:buClr>
              <a:buSzTx/>
              <a:buNone/>
              <a:defRPr sz="1746" b="1"/>
            </a:pPr>
            <a:r>
              <a:t>Graph Generators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petersen=nx.petersen_graph()					# small famous graphs</a:t>
            </a:r>
            <a:br/>
            <a:r>
              <a:t>tutte=nx.tutte_graph()</a:t>
            </a:r>
            <a:br/>
            <a:r>
              <a:t>maze=nx.sedgewick_maze_graph()</a:t>
            </a:r>
            <a:br/>
            <a:r>
              <a:t>tet=nx.tetrahedral_graph()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/>
            </a:r>
            <a:br/>
            <a:r>
              <a:t>K_5=nx.complete_graph(5)						# classic graphs</a:t>
            </a:r>
            <a:br/>
            <a:r>
              <a:t>K_3_5=nx.complete_bipartite_graph(3,5)</a:t>
            </a:r>
            <a:br/>
            <a:r>
              <a:t>barbell=nx.barbell_graph(10,10)</a:t>
            </a:r>
            <a:br/>
            <a:r>
              <a:t>lollipop=nx.lollipop_graph(10,20)</a:t>
            </a:r>
          </a:p>
          <a:p>
            <a:pPr defTabSz="886968"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 sz="1261">
                <a:latin typeface="Courier New"/>
                <a:ea typeface="Courier New"/>
                <a:cs typeface="Courier New"/>
                <a:sym typeface="Courier New"/>
              </a:defRPr>
            </a:pPr>
            <a:r>
              <a:t/>
            </a:r>
            <a:br/>
            <a:r>
              <a:t>er=nx.erdos_renyi_graph(100,0.15)				# random graphs</a:t>
            </a:r>
            <a:br/>
            <a:r>
              <a:t>ws=nx.watts_strogatz_graph(30,3,0.1)</a:t>
            </a:r>
            <a:br/>
            <a:r>
              <a:t>ba=nx.barabasi_albert_graph(100,5)</a:t>
            </a:r>
            <a:br/>
            <a:r>
              <a:t>red=nx.random_lobster(100,0.9,0.9)</a:t>
            </a:r>
          </a:p>
        </p:txBody>
      </p:sp>
      <p:pic>
        <p:nvPicPr>
          <p:cNvPr id="826" name="Shape 595" descr="Shape 59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business-affiliate-network.png" descr="business-affiliate-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600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Network Analysis using NetworkX</a:t>
            </a:r>
          </a:p>
        </p:txBody>
      </p:sp>
      <p:pic>
        <p:nvPicPr>
          <p:cNvPr id="830" name="Shape 601" descr="Shape 6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Shape 602" descr="Shape 60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200" y="939625"/>
            <a:ext cx="6451277" cy="389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business-affiliate-network.png" descr="business-affiliate-netwo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1200" y="257550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55490" y="916569"/>
            <a:ext cx="7175248" cy="4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27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607"/>
          <p:cNvSpPr txBox="1"/>
          <p:nvPr/>
        </p:nvSpPr>
        <p:spPr>
          <a:xfrm>
            <a:off x="311699" y="1864300"/>
            <a:ext cx="4551002" cy="279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>
              <a:defRPr sz="520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Lab:</a:t>
            </a:r>
            <a:br/>
            <a:r>
              <a:rPr sz="3600"/>
              <a:t>Graph and Network Analysis</a:t>
            </a:r>
          </a:p>
          <a:p>
            <a:pPr>
              <a:defRPr sz="2400" b="1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with NetworkX </a:t>
            </a:r>
            <a:br/>
            <a:r>
              <a:t>and Facebook SDK</a:t>
            </a:r>
          </a:p>
        </p:txBody>
      </p:sp>
      <p:pic>
        <p:nvPicPr>
          <p:cNvPr id="835" name="Shape 608" descr="Shape 60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1425" y="2285250"/>
            <a:ext cx="3023426" cy="23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621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Summary</a:t>
            </a:r>
          </a:p>
        </p:txBody>
      </p:sp>
      <p:sp>
        <p:nvSpPr>
          <p:cNvPr id="843" name="Shape 622"/>
          <p:cNvSpPr txBox="1">
            <a:spLocks noGrp="1"/>
          </p:cNvSpPr>
          <p:nvPr>
            <p:ph type="body" idx="4294967295"/>
          </p:nvPr>
        </p:nvSpPr>
        <p:spPr>
          <a:xfrm>
            <a:off x="320275" y="797859"/>
            <a:ext cx="8362199" cy="40699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indent="-274320" defTabSz="731520">
              <a:lnSpc>
                <a:spcPct val="100000"/>
              </a:lnSpc>
              <a:spcBef>
                <a:spcPts val="1200"/>
              </a:spcBef>
              <a:defRPr sz="1440"/>
            </a:pPr>
            <a:r>
              <a:rPr sz="1600" dirty="0"/>
              <a:t>brief introduction to graphs and networks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1200"/>
              </a:spcBef>
              <a:defRPr sz="1280"/>
            </a:pPr>
            <a:r>
              <a:rPr sz="1600" dirty="0"/>
              <a:t>types of graphs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1200"/>
              </a:spcBef>
              <a:defRPr sz="1280"/>
            </a:pPr>
            <a:r>
              <a:rPr sz="1600" dirty="0"/>
              <a:t>properties of graphs / networks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800"/>
              </a:spcBef>
              <a:defRPr sz="1280"/>
            </a:pPr>
            <a:r>
              <a:rPr sz="1600" dirty="0"/>
              <a:t>metrics for nodes and paths</a:t>
            </a:r>
          </a:p>
          <a:p>
            <a:pPr marL="365760" indent="-182880" defTabSz="731520">
              <a:lnSpc>
                <a:spcPct val="100000"/>
              </a:lnSpc>
              <a:spcBef>
                <a:spcPts val="1200"/>
              </a:spcBef>
              <a:defRPr sz="1440"/>
            </a:pPr>
            <a:r>
              <a:rPr sz="1600" dirty="0"/>
              <a:t>exposure to NetworkX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1200"/>
              </a:spcBef>
              <a:defRPr sz="1280"/>
            </a:pPr>
            <a:r>
              <a:rPr sz="1600" dirty="0"/>
              <a:t>creating and visualising graphs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1200"/>
              </a:spcBef>
              <a:defRPr sz="1280"/>
            </a:pPr>
            <a:r>
              <a:rPr sz="1600" dirty="0"/>
              <a:t>computing graph properties and metrics</a:t>
            </a:r>
          </a:p>
          <a:p>
            <a:pPr marL="731520" lvl="1" indent="-182880" defTabSz="731520">
              <a:lnSpc>
                <a:spcPct val="100000"/>
              </a:lnSpc>
              <a:spcBef>
                <a:spcPts val="1200"/>
              </a:spcBef>
              <a:defRPr sz="1280"/>
            </a:pPr>
            <a:r>
              <a:rPr sz="1600" dirty="0"/>
              <a:t>basic algorithms</a:t>
            </a:r>
          </a:p>
        </p:txBody>
      </p:sp>
      <p:pic>
        <p:nvPicPr>
          <p:cNvPr id="844" name="Shape 623" descr="Shape 6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579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7800282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Task List</a:t>
            </a:r>
          </a:p>
        </p:txBody>
      </p:sp>
      <p:sp>
        <p:nvSpPr>
          <p:cNvPr id="847" name="Shape 580"/>
          <p:cNvSpPr txBox="1">
            <a:spLocks noGrp="1"/>
          </p:cNvSpPr>
          <p:nvPr>
            <p:ph type="body" idx="4294967295"/>
          </p:nvPr>
        </p:nvSpPr>
        <p:spPr>
          <a:xfrm>
            <a:off x="320275" y="889824"/>
            <a:ext cx="8362199" cy="368760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endParaRPr dirty="0"/>
          </a:p>
          <a:p>
            <a:pPr defTabSz="457200">
              <a:lnSpc>
                <a:spcPts val="5900"/>
              </a:lnSpc>
              <a:spcBef>
                <a:spcPts val="1200"/>
              </a:spcBef>
              <a:buClrTx/>
              <a:buSzTx/>
              <a:buFontTx/>
              <a:buNone/>
              <a:defRPr sz="2533" b="1">
                <a:solidFill>
                  <a:schemeClr val="accent2">
                    <a:lumOff val="-2588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Read the following articles</a:t>
            </a:r>
            <a:r>
              <a:rPr dirty="0" smtClean="0"/>
              <a:t>:</a:t>
            </a:r>
            <a:endParaRPr dirty="0"/>
          </a:p>
          <a:p>
            <a:pPr defTabSz="457200">
              <a:lnSpc>
                <a:spcPts val="3400"/>
              </a:lnSpc>
              <a:spcBef>
                <a:spcPts val="1200"/>
              </a:spcBef>
              <a:buClrTx/>
              <a:buSzTx/>
              <a:buFontTx/>
              <a:buNone/>
              <a:defRPr sz="1400" b="1">
                <a:solidFill>
                  <a:schemeClr val="accent2">
                    <a:lumOff val="-2588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600" dirty="0"/>
              <a:t>http://</a:t>
            </a:r>
            <a:r>
              <a:rPr sz="1600" dirty="0" smtClean="0"/>
              <a:t>www.wired.com/2016/01/googles-go-victory-is-just-a-glimpse-of-how-powerful-ai-will-be</a:t>
            </a:r>
            <a:r>
              <a:rPr sz="1600" dirty="0"/>
              <a:t>/ </a:t>
            </a:r>
            <a:endParaRPr sz="1600" b="0" dirty="0"/>
          </a:p>
          <a:p>
            <a:pPr defTabSz="457200">
              <a:lnSpc>
                <a:spcPts val="3400"/>
              </a:lnSpc>
              <a:spcBef>
                <a:spcPts val="1200"/>
              </a:spcBef>
              <a:buClrTx/>
              <a:buSzTx/>
              <a:buFontTx/>
              <a:buNone/>
              <a:defRPr sz="1400" b="1">
                <a:solidFill>
                  <a:schemeClr val="accent2">
                    <a:lumOff val="-2588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600" dirty="0"/>
              <a:t>http://www.wired.com/2014/01/geoffrey-hinton-deep-learning https://sites.google.com/site/deepernn/home/blog/briefsummaryoſthepaneldiscussionatdlworkshopicml2015 </a:t>
            </a:r>
            <a:endParaRPr sz="1500" b="0" dirty="0"/>
          </a:p>
          <a:p>
            <a:pPr defTabSz="457200">
              <a:lnSpc>
                <a:spcPts val="5900"/>
              </a:lnSpc>
              <a:spcBef>
                <a:spcPts val="1200"/>
              </a:spcBef>
              <a:buClrTx/>
              <a:buSzTx/>
              <a:buFontTx/>
              <a:buNone/>
              <a:defRPr sz="2533" b="1">
                <a:solidFill>
                  <a:schemeClr val="accent2">
                    <a:lumOff val="-2588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Install TensorFlow</a:t>
            </a:r>
          </a:p>
        </p:txBody>
      </p:sp>
      <p:pic>
        <p:nvPicPr>
          <p:cNvPr id="848" name="Shape 581" descr="Shape 5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Shape 635" descr="Shape 6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816" y="0"/>
            <a:ext cx="8003098" cy="530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Shape 636" descr="Shape 6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325" y="462174"/>
            <a:ext cx="489351" cy="489352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Shape 637"/>
          <p:cNvSpPr txBox="1">
            <a:spLocks noGrp="1"/>
          </p:cNvSpPr>
          <p:nvPr>
            <p:ph type="title" idx="4294967295"/>
          </p:nvPr>
        </p:nvSpPr>
        <p:spPr>
          <a:xfrm>
            <a:off x="1291549" y="407450"/>
            <a:ext cx="5655602" cy="598800"/>
          </a:xfrm>
          <a:prstGeom prst="rect">
            <a:avLst/>
          </a:prstGeom>
        </p:spPr>
        <p:txBody>
          <a:bodyPr/>
          <a:lstStyle>
            <a:lvl1pPr defTabSz="411479">
              <a:defRPr sz="1350" b="1"/>
            </a:lvl1pPr>
          </a:lstStyle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628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Additional Resources</a:t>
            </a:r>
          </a:p>
        </p:txBody>
      </p:sp>
      <p:sp>
        <p:nvSpPr>
          <p:cNvPr id="855" name="Shape 629"/>
          <p:cNvSpPr txBox="1">
            <a:spLocks noGrp="1"/>
          </p:cNvSpPr>
          <p:nvPr>
            <p:ph type="body" idx="4294967295"/>
          </p:nvPr>
        </p:nvSpPr>
        <p:spPr>
          <a:xfrm>
            <a:off x="320275" y="944849"/>
            <a:ext cx="8362199" cy="3759901"/>
          </a:xfrm>
          <a:prstGeom prst="rect">
            <a:avLst/>
          </a:prstGeom>
        </p:spPr>
        <p:txBody>
          <a:bodyPr/>
          <a:lstStyle/>
          <a:p>
            <a:pPr marL="429768" indent="-322325" defTabSz="859536">
              <a:lnSpc>
                <a:spcPct val="100000"/>
              </a:lnSpc>
              <a:spcBef>
                <a:spcPts val="1500"/>
              </a:spcBef>
              <a:defRPr sz="1692"/>
            </a:pPr>
            <a:r>
              <a:t>NetworkX</a:t>
            </a:r>
          </a:p>
          <a:p>
            <a:pPr marL="859536" lvl="1" indent="-298450" defTabSz="859536">
              <a:lnSpc>
                <a:spcPct val="100000"/>
              </a:lnSpc>
              <a:spcBef>
                <a:spcPts val="1500"/>
              </a:spcBef>
              <a:defRPr sz="1316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/>
              </a:rPr>
              <a:t>http://networkx.lanl.gov/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504"/>
          </a:p>
          <a:p>
            <a:pPr marL="859536" lvl="1" indent="-298450" defTabSz="859536">
              <a:lnSpc>
                <a:spcPct val="100000"/>
              </a:lnSpc>
              <a:spcBef>
                <a:spcPts val="900"/>
              </a:spcBef>
              <a:defRPr sz="1316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https://networkx.github.io/documentation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504"/>
          </a:p>
          <a:p>
            <a:pPr marL="429768" indent="-322325" defTabSz="859536">
              <a:lnSpc>
                <a:spcPct val="100000"/>
              </a:lnSpc>
              <a:spcBef>
                <a:spcPts val="1500"/>
              </a:spcBef>
              <a:defRPr sz="1692"/>
            </a:pPr>
            <a:r>
              <a:t>GraphViz</a:t>
            </a:r>
          </a:p>
          <a:p>
            <a:pPr marL="859536" lvl="1" indent="-298450" defTabSz="859536">
              <a:lnSpc>
                <a:spcPct val="100000"/>
              </a:lnSpc>
              <a:spcBef>
                <a:spcPts val="900"/>
              </a:spcBef>
              <a:defRPr sz="1316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http://www.graphviz.org/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504"/>
          </a:p>
          <a:p>
            <a:pPr marL="429768" indent="-322325" defTabSz="859536">
              <a:lnSpc>
                <a:spcPct val="100000"/>
              </a:lnSpc>
              <a:spcBef>
                <a:spcPts val="1500"/>
              </a:spcBef>
              <a:defRPr sz="1692"/>
            </a:pPr>
            <a:r>
              <a:t>Jupyter Notebooks from </a:t>
            </a:r>
            <a:r>
              <a:rPr i="1"/>
              <a:t>Mining the Social Web</a:t>
            </a:r>
          </a:p>
          <a:p>
            <a:pPr marL="859536" lvl="1" indent="-298450" defTabSz="859536">
              <a:lnSpc>
                <a:spcPct val="100000"/>
              </a:lnSpc>
              <a:spcBef>
                <a:spcPts val="900"/>
              </a:spcBef>
              <a:defRPr sz="1316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/>
              </a:rPr>
              <a:t>https://github.com/ptwobrussell/Mining-the-Social-Web-2nd-Edition</a:t>
            </a:r>
            <a:r>
              <a:t/>
            </a:r>
            <a:br/>
            <a:r>
              <a:rPr sz="1504" u="none">
                <a:solidFill>
                  <a:schemeClr val="accent2">
                    <a:lumOff val="21764"/>
                  </a:schemeClr>
                </a:solidFill>
              </a:rPr>
              <a:t>(warning: APIs have changed since last updates)</a:t>
            </a:r>
            <a:endParaRPr sz="1504"/>
          </a:p>
          <a:p>
            <a:pPr marL="429768" indent="-322325" defTabSz="859536">
              <a:lnSpc>
                <a:spcPct val="100000"/>
              </a:lnSpc>
              <a:spcBef>
                <a:spcPts val="1500"/>
              </a:spcBef>
              <a:defRPr sz="1692"/>
            </a:pPr>
            <a:r>
              <a:t>Dataset for </a:t>
            </a:r>
            <a:r>
              <a:rPr i="1"/>
              <a:t>Hartford Drug Users</a:t>
            </a:r>
          </a:p>
          <a:p>
            <a:pPr marL="859536" lvl="1" indent="-298450" defTabSz="859536">
              <a:lnSpc>
                <a:spcPct val="100000"/>
              </a:lnSpc>
              <a:spcBef>
                <a:spcPts val="1500"/>
              </a:spcBef>
              <a:buClr>
                <a:schemeClr val="accent2">
                  <a:lumOff val="21764"/>
                </a:schemeClr>
              </a:buClr>
              <a:defRPr sz="1316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6"/>
              </a:rPr>
              <a:t>https://sites/google.com/site/ucinetsoftware/datasets/covert-networks/drugnet</a:t>
            </a:r>
            <a:r>
              <a:rPr u="none">
                <a:solidFill>
                  <a:schemeClr val="accent2">
                    <a:lumOff val="21764"/>
                  </a:schemeClr>
                </a:solidFill>
              </a:rPr>
              <a:t> </a:t>
            </a:r>
          </a:p>
        </p:txBody>
      </p:sp>
      <p:pic>
        <p:nvPicPr>
          <p:cNvPr id="856" name="Shape 630" descr="Shape 63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642"/>
          <p:cNvSpPr/>
          <p:nvPr/>
        </p:nvSpPr>
        <p:spPr>
          <a:xfrm>
            <a:off x="-500" y="1150"/>
            <a:ext cx="9144001" cy="5143501"/>
          </a:xfrm>
          <a:prstGeom prst="rect">
            <a:avLst/>
          </a:prstGeom>
          <a:solidFill>
            <a:srgbClr val="E51B24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9" name="Shape 643"/>
          <p:cNvSpPr txBox="1">
            <a:spLocks noGrp="1"/>
          </p:cNvSpPr>
          <p:nvPr>
            <p:ph type="title" idx="4294967295"/>
          </p:nvPr>
        </p:nvSpPr>
        <p:spPr>
          <a:xfrm>
            <a:off x="610308" y="1145083"/>
            <a:ext cx="5504402" cy="828301"/>
          </a:xfrm>
          <a:prstGeom prst="rect">
            <a:avLst/>
          </a:prstGeom>
        </p:spPr>
        <p:txBody>
          <a:bodyPr/>
          <a:lstStyle/>
          <a:p>
            <a:pPr defTabSz="365760">
              <a:defRPr sz="1720" b="1">
                <a:solidFill>
                  <a:srgbClr val="FFFFFF"/>
                </a:solidFill>
              </a:defRPr>
            </a:pPr>
            <a:r>
              <a:t>Thank You!</a:t>
            </a:r>
          </a:p>
          <a:p>
            <a:pPr defTabSz="365760">
              <a:defRPr sz="1120"/>
            </a:pPr>
            <a:endParaRPr sz="1720" b="1">
              <a:solidFill>
                <a:srgbClr val="FFFFFF"/>
              </a:solidFill>
            </a:endParaRPr>
          </a:p>
        </p:txBody>
      </p:sp>
      <p:pic>
        <p:nvPicPr>
          <p:cNvPr id="860" name="Shape 644" descr="Shape 6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599" y="445565"/>
            <a:ext cx="530251" cy="530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258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Agenda</a:t>
            </a:r>
          </a:p>
        </p:txBody>
      </p:sp>
      <p:sp>
        <p:nvSpPr>
          <p:cNvPr id="555" name="Shape 259"/>
          <p:cNvSpPr txBox="1">
            <a:spLocks noGrp="1"/>
          </p:cNvSpPr>
          <p:nvPr>
            <p:ph type="body" idx="4294967295"/>
          </p:nvPr>
        </p:nvSpPr>
        <p:spPr>
          <a:xfrm>
            <a:off x="320275" y="716851"/>
            <a:ext cx="8362199" cy="40395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lang="en-GB" sz="2400" dirty="0" smtClean="0"/>
              <a:t>Maths Recap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 smtClean="0"/>
              <a:t>What </a:t>
            </a:r>
            <a:r>
              <a:rPr sz="2400" dirty="0"/>
              <a:t>are networks?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Graph theory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Graph metrics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Directed graphs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Graph transforms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Node closeness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/>
              <a:t>Network analysis in Python</a:t>
            </a:r>
          </a:p>
          <a:p>
            <a:pPr marL="265175" indent="-132587" defTabSz="530351">
              <a:lnSpc>
                <a:spcPct val="100000"/>
              </a:lnSpc>
              <a:spcBef>
                <a:spcPts val="900"/>
              </a:spcBef>
              <a:buFontTx/>
              <a:buAutoNum type="arabicPeriod"/>
              <a:defRPr sz="1217"/>
            </a:pPr>
            <a:r>
              <a:rPr sz="2400" dirty="0" smtClean="0"/>
              <a:t>Lab</a:t>
            </a:r>
            <a:endParaRPr sz="2400" dirty="0"/>
          </a:p>
        </p:txBody>
      </p:sp>
      <p:pic>
        <p:nvPicPr>
          <p:cNvPr id="556" name="Shape 260" descr="Shape 2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272"/>
          <p:cNvSpPr txBox="1">
            <a:spLocks noGrp="1"/>
          </p:cNvSpPr>
          <p:nvPr>
            <p:ph type="title" idx="4294967295"/>
          </p:nvPr>
        </p:nvSpPr>
        <p:spPr>
          <a:xfrm>
            <a:off x="320275" y="257550"/>
            <a:ext cx="8407500" cy="459301"/>
          </a:xfrm>
          <a:prstGeom prst="rect">
            <a:avLst/>
          </a:prstGeom>
        </p:spPr>
        <p:txBody>
          <a:bodyPr/>
          <a:lstStyle>
            <a:lvl1pPr defTabSz="566927">
              <a:defRPr sz="1736" b="1"/>
            </a:lvl1pPr>
          </a:lstStyle>
          <a:p>
            <a:r>
              <a:t>Learning Objectives</a:t>
            </a:r>
          </a:p>
        </p:txBody>
      </p:sp>
      <p:sp>
        <p:nvSpPr>
          <p:cNvPr id="559" name="Shape 273"/>
          <p:cNvSpPr txBox="1">
            <a:spLocks noGrp="1"/>
          </p:cNvSpPr>
          <p:nvPr>
            <p:ph type="body" idx="4294967295"/>
          </p:nvPr>
        </p:nvSpPr>
        <p:spPr>
          <a:xfrm>
            <a:off x="320275" y="1249649"/>
            <a:ext cx="8362199" cy="29202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Tx/>
              <a:buNone/>
              <a:defRPr sz="2400" b="1" i="1"/>
            </a:pPr>
            <a:r>
              <a:t>By the end of this lesson you should be able to ...</a:t>
            </a:r>
          </a:p>
          <a:p>
            <a:pPr marL="457200" indent="-342900">
              <a:lnSpc>
                <a:spcPct val="100000"/>
              </a:lnSpc>
            </a:pPr>
            <a:r>
              <a:t>Explain what a network is</a:t>
            </a:r>
          </a:p>
          <a:p>
            <a:pPr marL="457200" indent="-342900">
              <a:lnSpc>
                <a:spcPct val="100000"/>
              </a:lnSpc>
            </a:pPr>
            <a:r>
              <a:t>Discuss basic graph theory</a:t>
            </a:r>
          </a:p>
          <a:p>
            <a:pPr marL="457200" indent="-228600">
              <a:lnSpc>
                <a:spcPct val="100000"/>
              </a:lnSpc>
            </a:pPr>
            <a:r>
              <a:t>Describe properties and metrics of graphs</a:t>
            </a:r>
          </a:p>
          <a:p>
            <a:pPr marL="457200" indent="-228600">
              <a:lnSpc>
                <a:spcPct val="100000"/>
              </a:lnSpc>
            </a:pPr>
            <a:r>
              <a:t>Perform network analysis using Python </a:t>
            </a:r>
          </a:p>
        </p:txBody>
      </p:sp>
      <p:pic>
        <p:nvPicPr>
          <p:cNvPr id="560" name="Shape 274" descr="Shape 2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chat-speech-bubbles.png" descr="chat-speech-bubb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540" y="1748587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mass-energy-equivalency.png" descr="mass-energy-equivalenc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2540" y="2228734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speedometer.png" descr="speedome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2540" y="2715129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business-affiliate-network.png" descr="business-affiliate-network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32540" y="3239624"/>
            <a:ext cx="459301" cy="4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rcRect t="5856" r="5023" b="13582"/>
          <a:stretch>
            <a:fillRect/>
          </a:stretch>
        </p:blipFill>
        <p:spPr>
          <a:xfrm>
            <a:off x="0" y="-1"/>
            <a:ext cx="9144005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280"/>
          <p:cNvSpPr txBox="1">
            <a:spLocks noGrp="1"/>
          </p:cNvSpPr>
          <p:nvPr>
            <p:ph type="title" idx="4294967295"/>
          </p:nvPr>
        </p:nvSpPr>
        <p:spPr>
          <a:xfrm>
            <a:off x="335944" y="264025"/>
            <a:ext cx="8311799" cy="185219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Let’s get started...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285"/>
          <p:cNvSpPr txBox="1">
            <a:spLocks noGrp="1"/>
          </p:cNvSpPr>
          <p:nvPr>
            <p:ph type="title" idx="4294967295"/>
          </p:nvPr>
        </p:nvSpPr>
        <p:spPr>
          <a:xfrm>
            <a:off x="320275" y="60323"/>
            <a:ext cx="8407500" cy="459301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/>
            </a:lvl1pPr>
          </a:lstStyle>
          <a:p>
            <a:r>
              <a:rPr lang="en-GB" sz="2800" dirty="0" smtClean="0"/>
              <a:t>Maths Revision</a:t>
            </a:r>
            <a:endParaRPr sz="2800" dirty="0"/>
          </a:p>
        </p:txBody>
      </p:sp>
      <p:sp>
        <p:nvSpPr>
          <p:cNvPr id="570" name="Shape 286"/>
          <p:cNvSpPr txBox="1">
            <a:spLocks noGrp="1"/>
          </p:cNvSpPr>
          <p:nvPr>
            <p:ph type="body" idx="4294967295"/>
          </p:nvPr>
        </p:nvSpPr>
        <p:spPr>
          <a:xfrm>
            <a:off x="320275" y="546523"/>
            <a:ext cx="8362199" cy="29202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None/>
              <a:defRPr b="1" i="1"/>
            </a:pPr>
            <a:r>
              <a:rPr lang="en-GB" u="sng" dirty="0" smtClean="0"/>
              <a:t>Matrices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</a:t>
            </a:r>
            <a:endParaRPr dirty="0"/>
          </a:p>
          <a:p>
            <a:pPr marL="285750" indent="-285750"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FontTx/>
              <a:buChar char="-"/>
              <a:defRPr>
                <a:solidFill>
                  <a:schemeClr val="accent2">
                    <a:lumOff val="21764"/>
                  </a:schemeClr>
                </a:solidFill>
              </a:defRPr>
            </a:pPr>
            <a:r>
              <a:rPr lang="en-GB" b="1" i="1" dirty="0" smtClean="0">
                <a:solidFill>
                  <a:srgbClr val="000000"/>
                </a:solidFill>
              </a:rPr>
              <a:t>A Matrix is a 2-dimensional list of things, arranged into columns and rows.</a:t>
            </a:r>
          </a:p>
          <a:p>
            <a:pPr marL="285750" indent="-285750">
              <a:lnSpc>
                <a:spcPct val="100000"/>
              </a:lnSpc>
              <a:buClr>
                <a:schemeClr val="accent2">
                  <a:lumOff val="21764"/>
                </a:schemeClr>
              </a:buClr>
              <a:buSzTx/>
              <a:buFontTx/>
              <a:buChar char="-"/>
              <a:defRPr>
                <a:solidFill>
                  <a:schemeClr val="accent2">
                    <a:lumOff val="21764"/>
                  </a:schemeClr>
                </a:solidFill>
              </a:defRPr>
            </a:pP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The general form is called a “</a:t>
            </a:r>
            <a:r>
              <a:rPr lang="en-GB" b="1" i="1" dirty="0" smtClean="0">
                <a:solidFill>
                  <a:srgbClr val="7030A0"/>
                </a:solidFill>
              </a:rPr>
              <a:t>Tensor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” (can have any dimensionality)</a:t>
            </a:r>
            <a:b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</a:b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* 1D Tensor is called a “</a:t>
            </a:r>
            <a:r>
              <a:rPr lang="en-GB" b="1" i="1" dirty="0" smtClean="0">
                <a:solidFill>
                  <a:srgbClr val="0070C0"/>
                </a:solidFill>
              </a:rPr>
              <a:t>Vector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” such as:   </a:t>
            </a:r>
            <a:r>
              <a:rPr lang="en-GB" b="1" i="1" u="sng" dirty="0" smtClean="0">
                <a:solidFill>
                  <a:schemeClr val="accent2">
                    <a:lumOff val="21764"/>
                  </a:schemeClr>
                </a:solidFill>
              </a:rPr>
              <a:t>c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 = [x , y , z] = [2 , 4 , 7] = 2</a:t>
            </a:r>
            <a:r>
              <a:rPr lang="en-GB" b="1" i="1" u="sng" dirty="0" smtClean="0">
                <a:solidFill>
                  <a:schemeClr val="accent2">
                    <a:lumOff val="21764"/>
                  </a:schemeClr>
                </a:solidFill>
              </a:rPr>
              <a:t>i 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+ 4</a:t>
            </a:r>
            <a:r>
              <a:rPr lang="en-GB" b="1" i="1" u="sng" dirty="0" smtClean="0">
                <a:solidFill>
                  <a:schemeClr val="accent2">
                    <a:lumOff val="21764"/>
                  </a:schemeClr>
                </a:solidFill>
              </a:rPr>
              <a:t>j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 + 7</a:t>
            </a:r>
            <a:r>
              <a:rPr lang="en-GB" b="1" i="1" u="sng" dirty="0" smtClean="0">
                <a:solidFill>
                  <a:schemeClr val="accent2">
                    <a:lumOff val="21764"/>
                  </a:schemeClr>
                </a:solidFill>
              </a:rPr>
              <a:t>k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/>
            </a:r>
            <a:b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</a:b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* 2D Tensor is called a “</a:t>
            </a:r>
            <a:r>
              <a:rPr lang="en-GB" b="1" i="1" dirty="0" smtClean="0">
                <a:solidFill>
                  <a:srgbClr val="00B050"/>
                </a:solidFill>
              </a:rPr>
              <a:t>Matrix</a:t>
            </a:r>
            <a: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  <a:t>” (usually [rows x columns] given as “m x n”)</a:t>
            </a:r>
            <a:br>
              <a:rPr lang="en-GB" b="1" i="1" dirty="0" smtClean="0">
                <a:solidFill>
                  <a:schemeClr val="accent2">
                    <a:lumOff val="21764"/>
                  </a:schemeClr>
                </a:solidFill>
              </a:rPr>
            </a:br>
            <a:endParaRPr b="1" i="1" dirty="0">
              <a:solidFill>
                <a:srgbClr val="000000"/>
              </a:solidFill>
            </a:endParaRPr>
          </a:p>
        </p:txBody>
      </p:sp>
      <p:pic>
        <p:nvPicPr>
          <p:cNvPr id="571" name="Shape 287" descr="Shape 2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2824" y="4622450"/>
            <a:ext cx="316052" cy="31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chat-speech-bubbles.png" descr="chat-speech-bubb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200" y="135687"/>
            <a:ext cx="459301" cy="4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" y="2548679"/>
            <a:ext cx="2741696" cy="2314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47836" y="3303150"/>
            <a:ext cx="4358800" cy="1015661"/>
          </a:xfrm>
          <a:prstGeom prst="rect">
            <a:avLst/>
          </a:prstGeom>
          <a:solidFill>
            <a:schemeClr val="accent2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Lab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 </a:t>
            </a:r>
            <a:r>
              <a:rPr kumimoji="0" lang="mr-IN" sz="2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–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Markdown &amp; Matrices</a:t>
            </a:r>
            <a:endParaRPr kumimoji="0" lang="en-US" sz="20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1147</Words>
  <Application>Microsoft Macintosh PowerPoint</Application>
  <PresentationFormat>On-screen Show (16:9)</PresentationFormat>
  <Paragraphs>353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Bitter</vt:lpstr>
      <vt:lpstr>Courier New</vt:lpstr>
      <vt:lpstr>Gill Sans</vt:lpstr>
      <vt:lpstr>Helvetica</vt:lpstr>
      <vt:lpstr>Helvetica Light</vt:lpstr>
      <vt:lpstr>Helvetica Neue</vt:lpstr>
      <vt:lpstr>Lucida Grande</vt:lpstr>
      <vt:lpstr>News706 BT</vt:lpstr>
      <vt:lpstr>Oswald</vt:lpstr>
      <vt:lpstr>Proxima Nova</vt:lpstr>
      <vt:lpstr>Times</vt:lpstr>
      <vt:lpstr>Trebuchet MS</vt:lpstr>
      <vt:lpstr>Wingdings</vt:lpstr>
      <vt:lpstr>Arial</vt:lpstr>
      <vt:lpstr>Simple Light</vt:lpstr>
      <vt:lpstr>White</vt:lpstr>
      <vt:lpstr>Welcome to General Assembly</vt:lpstr>
      <vt:lpstr>DATA SCIENCE DAT11SYD Lesson 16:  Graph and Network Analysis  How can we model and analyse inter-relationships of entities?</vt:lpstr>
      <vt:lpstr>PowerPoint Presentation</vt:lpstr>
      <vt:lpstr>PowerPoint Presentation</vt:lpstr>
      <vt:lpstr>Git &amp; GitHub – 1 Pager Guide!</vt:lpstr>
      <vt:lpstr>Agenda</vt:lpstr>
      <vt:lpstr>Learning Objectives</vt:lpstr>
      <vt:lpstr>Let’s get started...</vt:lpstr>
      <vt:lpstr>Maths Revision</vt:lpstr>
      <vt:lpstr>Networks</vt:lpstr>
      <vt:lpstr>Networks</vt:lpstr>
      <vt:lpstr>Networks</vt:lpstr>
      <vt:lpstr>Social Networks</vt:lpstr>
      <vt:lpstr>Graph Theory</vt:lpstr>
      <vt:lpstr>Graph Theory</vt:lpstr>
      <vt:lpstr>Graph Theory</vt:lpstr>
      <vt:lpstr>Graph Theory</vt:lpstr>
      <vt:lpstr>Graph Theory</vt:lpstr>
      <vt:lpstr>Graph Theory</vt:lpstr>
      <vt:lpstr>Graph Theory</vt:lpstr>
      <vt:lpstr>Graph Theory</vt:lpstr>
      <vt:lpstr>Graph Metrics</vt:lpstr>
      <vt:lpstr>Graph Metrics</vt:lpstr>
      <vt:lpstr>Graph Metrics</vt:lpstr>
      <vt:lpstr>Graph Metrics</vt:lpstr>
      <vt:lpstr>Graph Metrics</vt:lpstr>
      <vt:lpstr>Grouping within Networks</vt:lpstr>
      <vt:lpstr>Grouping within Networks</vt:lpstr>
      <vt:lpstr>Grouping within Networks</vt:lpstr>
      <vt:lpstr>Practical Network Analysis</vt:lpstr>
      <vt:lpstr>Network Analysis in Python</vt:lpstr>
      <vt:lpstr>Network Analysis using NetworkX</vt:lpstr>
      <vt:lpstr>Network Visualisation using NetworkX</vt:lpstr>
      <vt:lpstr>Network Visualisation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Network Analysis using NetworkX</vt:lpstr>
      <vt:lpstr>PowerPoint Presentation</vt:lpstr>
      <vt:lpstr>Summary</vt:lpstr>
      <vt:lpstr>Task List</vt:lpstr>
      <vt:lpstr>Q&amp;A</vt:lpstr>
      <vt:lpstr>Additional Resources</vt:lpstr>
      <vt:lpstr>Thank You!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16</cp:revision>
  <cp:lastPrinted>2018-04-23T05:21:09Z</cp:lastPrinted>
  <dcterms:modified xsi:type="dcterms:W3CDTF">2018-04-23T05:23:19Z</dcterms:modified>
</cp:coreProperties>
</file>